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1"/>
  </p:notesMasterIdLst>
  <p:sldIdLst>
    <p:sldId id="256" r:id="rId5"/>
    <p:sldId id="257" r:id="rId6"/>
    <p:sldId id="258" r:id="rId7"/>
    <p:sldId id="272" r:id="rId8"/>
    <p:sldId id="276" r:id="rId9"/>
    <p:sldId id="277" r:id="rId10"/>
    <p:sldId id="278" r:id="rId11"/>
    <p:sldId id="279" r:id="rId12"/>
    <p:sldId id="273" r:id="rId13"/>
    <p:sldId id="274" r:id="rId14"/>
    <p:sldId id="280" r:id="rId15"/>
    <p:sldId id="267" r:id="rId16"/>
    <p:sldId id="268" r:id="rId17"/>
    <p:sldId id="275" r:id="rId18"/>
    <p:sldId id="281" r:id="rId19"/>
    <p:sldId id="282" r:id="rId20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8080710-F141-88E3-8E85-F6C7A5D369A1}" name="Marie-Josée Olsen" initials="MO" userId="S::marie-joseeolsen@cegepjonquiere.ca::52085930-afe8-46ac-9da6-d39d1769bfae" providerId="AD"/>
  <p188:author id="{BE9D4263-85F1-9160-1FF1-6F1ACDBB57A4}" name="Kathleen Bernier" initials="KB" userId="S::KathleenBernier@ceccharlevoix.qc.ca::60632b17-47d9-46a9-9078-9a1242940b77" providerId="AD"/>
  <p188:author id="{09913F75-DDBF-22C6-177B-1625D8B6B5EB}" name="Suzie Tardif" initials="ST" userId="Suzie Tardif" providerId="None"/>
  <p188:author id="{A1F053EB-DBBC-1A7F-5543-F45C8285466E}" name="Marie-Josée Olsen" initials="MJO" userId="S::Marie-JoseeOlsen@cegepjonquiere.ca::52085930-afe8-46ac-9da6-d39d1769bfa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BD5E8"/>
    <a:srgbClr val="9BB1CC"/>
    <a:srgbClr val="7693CA"/>
    <a:srgbClr val="FFB298"/>
    <a:srgbClr val="E0513E"/>
    <a:srgbClr val="FEE9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88"/>
    <p:restoredTop sz="84520" autoAdjust="0"/>
  </p:normalViewPr>
  <p:slideViewPr>
    <p:cSldViewPr snapToGrid="0">
      <p:cViewPr varScale="1">
        <p:scale>
          <a:sx n="62" d="100"/>
          <a:sy n="62" d="100"/>
        </p:scale>
        <p:origin x="1432" y="1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e-Josée Olsen" userId="52085930-afe8-46ac-9da6-d39d1769bfae" providerId="ADAL" clId="{9ACA5AE2-F967-535F-A0AD-C848FF3E9455}"/>
    <pc:docChg chg="custSel modSld">
      <pc:chgData name="Marie-Josée Olsen" userId="52085930-afe8-46ac-9da6-d39d1769bfae" providerId="ADAL" clId="{9ACA5AE2-F967-535F-A0AD-C848FF3E9455}" dt="2026-06-10T14:37:10.161" v="140" actId="20577"/>
      <pc:docMkLst>
        <pc:docMk/>
      </pc:docMkLst>
      <pc:sldChg chg="modSp mod">
        <pc:chgData name="Marie-Josée Olsen" userId="52085930-afe8-46ac-9da6-d39d1769bfae" providerId="ADAL" clId="{9ACA5AE2-F967-535F-A0AD-C848FF3E9455}" dt="2026-06-10T14:32:59.604" v="74" actId="20577"/>
        <pc:sldMkLst>
          <pc:docMk/>
          <pc:sldMk cId="2318190817" sldId="272"/>
        </pc:sldMkLst>
        <pc:spChg chg="mod">
          <ac:chgData name="Marie-Josée Olsen" userId="52085930-afe8-46ac-9da6-d39d1769bfae" providerId="ADAL" clId="{9ACA5AE2-F967-535F-A0AD-C848FF3E9455}" dt="2026-06-10T14:32:59.604" v="74" actId="20577"/>
          <ac:spMkLst>
            <pc:docMk/>
            <pc:sldMk cId="2318190817" sldId="272"/>
            <ac:spMk id="25" creationId="{65B393D9-FAA1-9640-FC47-D8E82CDBEB94}"/>
          </ac:spMkLst>
        </pc:spChg>
      </pc:sldChg>
      <pc:sldChg chg="modSp mod">
        <pc:chgData name="Marie-Josée Olsen" userId="52085930-afe8-46ac-9da6-d39d1769bfae" providerId="ADAL" clId="{9ACA5AE2-F967-535F-A0AD-C848FF3E9455}" dt="2026-06-10T14:34:36.377" v="99" actId="20577"/>
        <pc:sldMkLst>
          <pc:docMk/>
          <pc:sldMk cId="1260563708" sldId="274"/>
        </pc:sldMkLst>
        <pc:spChg chg="mod">
          <ac:chgData name="Marie-Josée Olsen" userId="52085930-afe8-46ac-9da6-d39d1769bfae" providerId="ADAL" clId="{9ACA5AE2-F967-535F-A0AD-C848FF3E9455}" dt="2026-06-10T14:34:36.377" v="99" actId="20577"/>
          <ac:spMkLst>
            <pc:docMk/>
            <pc:sldMk cId="1260563708" sldId="274"/>
            <ac:spMk id="13" creationId="{13260A92-D1B5-602E-3122-1A1D1AEC39ED}"/>
          </ac:spMkLst>
        </pc:spChg>
      </pc:sldChg>
      <pc:sldChg chg="modSp mod">
        <pc:chgData name="Marie-Josée Olsen" userId="52085930-afe8-46ac-9da6-d39d1769bfae" providerId="ADAL" clId="{9ACA5AE2-F967-535F-A0AD-C848FF3E9455}" dt="2026-06-10T14:35:17.315" v="103" actId="20577"/>
        <pc:sldMkLst>
          <pc:docMk/>
          <pc:sldMk cId="2192980298" sldId="275"/>
        </pc:sldMkLst>
        <pc:spChg chg="mod">
          <ac:chgData name="Marie-Josée Olsen" userId="52085930-afe8-46ac-9da6-d39d1769bfae" providerId="ADAL" clId="{9ACA5AE2-F967-535F-A0AD-C848FF3E9455}" dt="2026-06-10T14:35:17.315" v="103" actId="20577"/>
          <ac:spMkLst>
            <pc:docMk/>
            <pc:sldMk cId="2192980298" sldId="275"/>
            <ac:spMk id="17" creationId="{2C2EEC01-CA57-85CB-4508-E17D2F276A74}"/>
          </ac:spMkLst>
        </pc:spChg>
      </pc:sldChg>
      <pc:sldChg chg="modSp mod">
        <pc:chgData name="Marie-Josée Olsen" userId="52085930-afe8-46ac-9da6-d39d1769bfae" providerId="ADAL" clId="{9ACA5AE2-F967-535F-A0AD-C848FF3E9455}" dt="2026-06-10T14:33:10.479" v="82" actId="20577"/>
        <pc:sldMkLst>
          <pc:docMk/>
          <pc:sldMk cId="2953685691" sldId="276"/>
        </pc:sldMkLst>
        <pc:spChg chg="mod">
          <ac:chgData name="Marie-Josée Olsen" userId="52085930-afe8-46ac-9da6-d39d1769bfae" providerId="ADAL" clId="{9ACA5AE2-F967-535F-A0AD-C848FF3E9455}" dt="2026-06-10T14:33:10.479" v="82" actId="20577"/>
          <ac:spMkLst>
            <pc:docMk/>
            <pc:sldMk cId="2953685691" sldId="276"/>
            <ac:spMk id="25" creationId="{5B555EED-0922-25AC-858B-0A9A59FFFDA0}"/>
          </ac:spMkLst>
        </pc:spChg>
      </pc:sldChg>
      <pc:sldChg chg="modSp mod">
        <pc:chgData name="Marie-Josée Olsen" userId="52085930-afe8-46ac-9da6-d39d1769bfae" providerId="ADAL" clId="{9ACA5AE2-F967-535F-A0AD-C848FF3E9455}" dt="2026-06-10T14:31:49.657" v="4" actId="20577"/>
        <pc:sldMkLst>
          <pc:docMk/>
          <pc:sldMk cId="3044091649" sldId="278"/>
        </pc:sldMkLst>
        <pc:spChg chg="mod">
          <ac:chgData name="Marie-Josée Olsen" userId="52085930-afe8-46ac-9da6-d39d1769bfae" providerId="ADAL" clId="{9ACA5AE2-F967-535F-A0AD-C848FF3E9455}" dt="2026-06-10T14:31:49.657" v="4" actId="20577"/>
          <ac:spMkLst>
            <pc:docMk/>
            <pc:sldMk cId="3044091649" sldId="278"/>
            <ac:spMk id="25" creationId="{C8F469AF-C8BF-1883-6003-7DA529515B35}"/>
          </ac:spMkLst>
        </pc:spChg>
      </pc:sldChg>
      <pc:sldChg chg="modSp mod">
        <pc:chgData name="Marie-Josée Olsen" userId="52085930-afe8-46ac-9da6-d39d1769bfae" providerId="ADAL" clId="{9ACA5AE2-F967-535F-A0AD-C848FF3E9455}" dt="2026-06-10T14:32:44.351" v="58" actId="20577"/>
        <pc:sldMkLst>
          <pc:docMk/>
          <pc:sldMk cId="1830364932" sldId="279"/>
        </pc:sldMkLst>
        <pc:spChg chg="mod">
          <ac:chgData name="Marie-Josée Olsen" userId="52085930-afe8-46ac-9da6-d39d1769bfae" providerId="ADAL" clId="{9ACA5AE2-F967-535F-A0AD-C848FF3E9455}" dt="2026-06-10T14:32:44.351" v="58" actId="20577"/>
          <ac:spMkLst>
            <pc:docMk/>
            <pc:sldMk cId="1830364932" sldId="279"/>
            <ac:spMk id="25" creationId="{A59DD3BD-857E-622A-CBAC-46866B910E3C}"/>
          </ac:spMkLst>
        </pc:spChg>
      </pc:sldChg>
      <pc:sldChg chg="modSp mod">
        <pc:chgData name="Marie-Josée Olsen" userId="52085930-afe8-46ac-9da6-d39d1769bfae" providerId="ADAL" clId="{9ACA5AE2-F967-535F-A0AD-C848FF3E9455}" dt="2026-06-10T14:35:35.209" v="115" actId="20577"/>
        <pc:sldMkLst>
          <pc:docMk/>
          <pc:sldMk cId="3496753630" sldId="281"/>
        </pc:sldMkLst>
        <pc:spChg chg="mod">
          <ac:chgData name="Marie-Josée Olsen" userId="52085930-afe8-46ac-9da6-d39d1769bfae" providerId="ADAL" clId="{9ACA5AE2-F967-535F-A0AD-C848FF3E9455}" dt="2026-06-10T14:35:35.209" v="115" actId="20577"/>
          <ac:spMkLst>
            <pc:docMk/>
            <pc:sldMk cId="3496753630" sldId="281"/>
            <ac:spMk id="17" creationId="{867A773D-46BF-3873-D7BD-B4946472A8C6}"/>
          </ac:spMkLst>
        </pc:spChg>
      </pc:sldChg>
      <pc:sldChg chg="modSp mod">
        <pc:chgData name="Marie-Josée Olsen" userId="52085930-afe8-46ac-9da6-d39d1769bfae" providerId="ADAL" clId="{9ACA5AE2-F967-535F-A0AD-C848FF3E9455}" dt="2026-06-10T14:37:10.161" v="140" actId="20577"/>
        <pc:sldMkLst>
          <pc:docMk/>
          <pc:sldMk cId="2225624629" sldId="282"/>
        </pc:sldMkLst>
        <pc:spChg chg="mod">
          <ac:chgData name="Marie-Josée Olsen" userId="52085930-afe8-46ac-9da6-d39d1769bfae" providerId="ADAL" clId="{9ACA5AE2-F967-535F-A0AD-C848FF3E9455}" dt="2026-06-10T14:37:10.161" v="140" actId="20577"/>
          <ac:spMkLst>
            <pc:docMk/>
            <pc:sldMk cId="2225624629" sldId="282"/>
            <ac:spMk id="17" creationId="{9A939BB4-5841-EC92-135A-8B6916E2A373}"/>
          </ac:spMkLst>
        </pc:spChg>
      </pc:sldChg>
    </pc:docChg>
  </pc:docChgLst>
  <pc:docChgLst>
    <pc:chgData name="Sophie Beauparlant" userId="6ad5149b-06d5-4aa4-ae32-de705e509d87" providerId="ADAL" clId="{DA25E7B5-136E-9646-AB2F-CBDEF29E7EA1}"/>
    <pc:docChg chg="modSld">
      <pc:chgData name="Sophie Beauparlant" userId="6ad5149b-06d5-4aa4-ae32-de705e509d87" providerId="ADAL" clId="{DA25E7B5-136E-9646-AB2F-CBDEF29E7EA1}" dt="2026-06-08T15:42:01.484" v="11" actId="20577"/>
      <pc:docMkLst>
        <pc:docMk/>
      </pc:docMkLst>
      <pc:sldChg chg="modSp mod">
        <pc:chgData name="Sophie Beauparlant" userId="6ad5149b-06d5-4aa4-ae32-de705e509d87" providerId="ADAL" clId="{DA25E7B5-136E-9646-AB2F-CBDEF29E7EA1}" dt="2026-06-08T15:42:01.484" v="11" actId="20577"/>
        <pc:sldMkLst>
          <pc:docMk/>
          <pc:sldMk cId="2238637314" sldId="268"/>
        </pc:sldMkLst>
        <pc:spChg chg="mod">
          <ac:chgData name="Sophie Beauparlant" userId="6ad5149b-06d5-4aa4-ae32-de705e509d87" providerId="ADAL" clId="{DA25E7B5-136E-9646-AB2F-CBDEF29E7EA1}" dt="2026-06-08T15:42:01.484" v="11" actId="20577"/>
          <ac:spMkLst>
            <pc:docMk/>
            <pc:sldMk cId="2238637314" sldId="268"/>
            <ac:spMk id="12" creationId="{11B2FA3E-63CA-4D44-C3A1-C2F4E4237E0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10.06.2026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‹n°›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fr-CA" dirty="0"/>
              <a:t>Voici un exemple de présentation qui a été utilisée pour l’expérimentation de cet outil de la trousse, basée sur une CIR réelle. 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C2EA6E-C22C-D275-3840-7F83E9786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4BC6264-7A83-B41C-98DB-1A6E3BBB5AA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26E990-0B13-6DE0-EEE2-CE010B1D96E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D8C4880-29AB-6A9B-3BD8-195DE163927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2B0E23E-7779-D7BD-70D4-B6EEF8EE3A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171450" indent="-171450">
              <a:buFont typeface="Arial"/>
              <a:buChar char="•"/>
            </a:pPr>
            <a:endParaRPr lang="fr-FR" dirty="0">
              <a:highlight>
                <a:srgbClr val="EDEBE9"/>
              </a:highlight>
              <a:ea typeface="Calibri"/>
              <a:cs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E4BD-A25A-1E81-5ADB-3716B096F32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E791CD-63C9-84AC-F1D1-C277A2FF9D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098842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CC1BC-D6E2-6F3F-BB26-AA1FEA511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F2749A2-48F3-9783-52CD-54A30C5F19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0047B2-644C-B673-458C-E52FE9E94C7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455572F-A574-3194-3918-8F986F3E9B0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6BDA55B0-B91A-DF95-09D8-F19E55C8F3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171450" indent="-171450">
              <a:buFont typeface="Arial"/>
              <a:buChar char="•"/>
            </a:pPr>
            <a:endParaRPr lang="fr-FR" dirty="0">
              <a:highlight>
                <a:srgbClr val="EDEBE9"/>
              </a:highlight>
              <a:ea typeface="Calibri"/>
              <a:cs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692CC7-A3B8-7BF2-3316-9B2F62AAFA1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C9F55E-0A6A-8F31-16A9-9A743D0C42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3797544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28B26C-ACEB-F4F0-424D-16B127951B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938E00C-AC06-1DF1-C44C-CE57E84CCBF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BBFC59-4E1F-907F-F93D-91F32ADB041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9A2D9AA-8503-EE7E-A711-E5D20DEBE77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DB4A5DB-C11C-75CA-825D-2757EC4A88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9106FB-6CD7-028B-A52F-80FCB04C78B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52DDE0-0D78-2FF9-7A04-3D38C3607B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0970831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CA11D-6E9D-65FE-607E-2401A0501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38A5E33-2607-998F-9150-D9421461511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48F1A6-B304-0AAE-BBBE-933697AB255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B100B32-1D1B-CC3D-3D5C-C71EB077B03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D4B00F83-E616-FC63-22A1-5D5E505834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/>
              <a:t> </a:t>
            </a:r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C0A175-9975-9781-DB4A-2AEE1E6855D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BB4DDB-0E97-242F-F38A-E0F5CA32FC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8506934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61CB8-A637-6AC9-664D-06A279531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7FCBF8-605F-7201-0C71-EB3A8F6B3DB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EE72EB-90E1-A7B8-9812-E45B19A2DE7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FC85C19F-24CE-C076-D286-B0163989ADB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854EEA4-B10D-9407-72F4-9585352787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>
              <a:defRPr/>
            </a:pPr>
            <a:endParaRPr lang="en-US" dirty="0">
              <a:highlight>
                <a:srgbClr val="EDEBE9"/>
              </a:highlight>
              <a:ea typeface="Calibri"/>
              <a:cs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BDA374-E3BB-3CBA-D397-F90E2F61585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12E49B-F5B2-5353-E052-B3F12ECD1E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1668339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883E7-7BBE-1D38-6587-15A44DF52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954B13-EC01-A27F-D0D2-CF95FB4AA05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509C65-8FFE-AF2E-F8E0-05B6C07C20F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D57C6F7-8873-1866-8821-B2247186AB6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A1E574F-F092-544C-3D6F-B6876535D4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>
              <a:defRPr/>
            </a:pPr>
            <a:endParaRPr lang="en-US" dirty="0">
              <a:highlight>
                <a:srgbClr val="EDEBE9"/>
              </a:highlight>
              <a:ea typeface="Calibri"/>
              <a:cs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ABF490-7E6D-0840-3089-030CEE28296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1C60CF-4B7C-68BA-B18F-AA87B814FF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4089871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853DB-1614-F72B-4438-0601F3453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E8421A1-1A92-FB08-7D7F-E38C1C3F571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40AE3E-3E8F-D749-FF4E-AEF2DC7E8C8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C47C3FE-0AEA-74B0-A696-2BA7EAF1DD6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61FD02C6-CB01-B7FC-17D7-D920AB0179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>
              <a:defRPr/>
            </a:pPr>
            <a:endParaRPr lang="en-US" dirty="0">
              <a:highlight>
                <a:srgbClr val="EDEBE9"/>
              </a:highlight>
              <a:ea typeface="Calibri"/>
              <a:cs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EF0C9C-8699-23F0-E7C4-FFD8783E381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B73F56-2E74-02CE-2A79-98304861A2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3310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fr-CA" sz="1200" b="0" i="0" u="none" strike="noStrike" kern="1200" baseline="0" dirty="0">
                <a:solidFill>
                  <a:schemeClr val="tx1"/>
                </a:solidFill>
                <a:highlight>
                  <a:srgbClr val="EDEBE9"/>
                </a:highlight>
                <a:latin typeface="+mn-lt"/>
                <a:ea typeface="+mn-ea"/>
                <a:cs typeface="+mn-cs"/>
              </a:rPr>
              <a:t>L’activité d’activation des connaissances antérieures choisie a été celle de la mise en situation. </a:t>
            </a:r>
            <a:endParaRPr lang="en-US" b="0" dirty="0">
              <a:solidFill>
                <a:srgbClr val="444444"/>
              </a:solidFill>
              <a:highlight>
                <a:srgbClr val="EDEBE9"/>
              </a:highlight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endParaRPr lang="en-US" dirty="0">
              <a:solidFill>
                <a:srgbClr val="444444"/>
              </a:solidFill>
              <a:highlight>
                <a:srgbClr val="EDEBE9"/>
              </a:highlight>
            </a:endParaRPr>
          </a:p>
          <a:p>
            <a:pPr marL="171450" indent="-171450">
              <a:buFont typeface="Arial"/>
              <a:buChar char="•"/>
            </a:pPr>
            <a:endParaRPr lang="fr-FR" dirty="0">
              <a:highlight>
                <a:srgbClr val="EDEBE9"/>
              </a:highlight>
              <a:ea typeface="Calibri"/>
              <a:cs typeface="Calibri"/>
            </a:endParaRPr>
          </a:p>
          <a:p>
            <a:endParaRPr lang="fr-FR" dirty="0">
              <a:highlight>
                <a:srgbClr val="EDEBE9"/>
              </a:highlight>
              <a:ea typeface="Calibri"/>
              <a:cs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3AF88-B075-4D8E-98F3-D29F9F76D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CF8E106-C26B-E6D9-B0CC-384C769949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3B388B-2918-364F-CBFB-399D74E1342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66934B4-8510-5B31-907E-8C103F339E9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F917DFB0-E42B-A68E-2845-E6324695DC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171450" indent="-171450">
              <a:buFont typeface="Arial"/>
              <a:buChar char="•"/>
            </a:pPr>
            <a:endParaRPr lang="fr-FR" dirty="0">
              <a:highlight>
                <a:srgbClr val="EDEBE9"/>
              </a:highlight>
              <a:ea typeface="Calibri"/>
              <a:cs typeface="Calibri"/>
            </a:endParaRPr>
          </a:p>
          <a:p>
            <a:endParaRPr lang="fr-FR" dirty="0">
              <a:highlight>
                <a:srgbClr val="EDEBE9"/>
              </a:highlight>
              <a:ea typeface="Calibri"/>
              <a:cs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F62894-D779-DF8A-C6AF-285CFC66A46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D8A05B-9F20-A94A-BEC6-2D46582691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6240772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6B571-E44E-19CF-33ED-2121059905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0C457D3-F8BC-C7DA-4000-0683D95597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0FD127-4B35-4C64-A754-84267CE2B62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92E0F90-5C53-ACDF-F75C-CDBADB8C97C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6AB7B9A7-628B-399B-FB45-8538F3CC1D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171450" indent="-171450">
              <a:buFont typeface="Arial"/>
              <a:buChar char="•"/>
            </a:pPr>
            <a:endParaRPr lang="fr-FR" dirty="0">
              <a:highlight>
                <a:srgbClr val="EDEBE9"/>
              </a:highlight>
              <a:ea typeface="Calibri"/>
              <a:cs typeface="Calibri"/>
            </a:endParaRPr>
          </a:p>
          <a:p>
            <a:endParaRPr lang="fr-FR" dirty="0">
              <a:highlight>
                <a:srgbClr val="EDEBE9"/>
              </a:highlight>
              <a:ea typeface="Calibri"/>
              <a:cs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CC6E4D-1EC3-3433-35DB-A9918778305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B56CD5-7B54-E0BA-030D-40DAA47609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9445414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1A3610-F1FE-81AD-61DA-1AFDA1FD6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BE6ADF7-2C78-382A-1EE5-53A74AA1355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7F7B24-5930-CC85-FD9C-648C4567D50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CADE6EB-E632-6B18-7251-6D4760B6683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617B6210-6D3C-100C-64B4-21EFB304CE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171450" indent="-171450">
              <a:buFont typeface="Arial"/>
              <a:buChar char="•"/>
            </a:pPr>
            <a:endParaRPr lang="fr-FR" dirty="0">
              <a:highlight>
                <a:srgbClr val="EDEBE9"/>
              </a:highlight>
              <a:ea typeface="Calibri"/>
              <a:cs typeface="Calibri"/>
            </a:endParaRPr>
          </a:p>
          <a:p>
            <a:endParaRPr lang="fr-FR" dirty="0">
              <a:highlight>
                <a:srgbClr val="EDEBE9"/>
              </a:highlight>
              <a:ea typeface="Calibri"/>
              <a:cs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BED7D3-ACF8-08ED-2884-319F495B6D8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EB927D-ECEE-0D42-81DF-1FF99EAC60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9076321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CB56A-D9BE-D790-C3D7-FB9197C2F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783D4D0-967C-B43F-DC85-88F7F4AA765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4B4CC3-E970-5F1F-ADF2-7FC56F9BD9B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7DFBAC6-5476-7F6D-BA33-A2E89FD2079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A2FE5212-9406-E5F2-CF10-F28E4C9DFC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171450" indent="-171450">
              <a:buFont typeface="Arial"/>
              <a:buChar char="•"/>
            </a:pPr>
            <a:endParaRPr lang="fr-FR" dirty="0">
              <a:highlight>
                <a:srgbClr val="EDEBE9"/>
              </a:highlight>
              <a:ea typeface="Calibri"/>
              <a:cs typeface="Calibri"/>
            </a:endParaRPr>
          </a:p>
          <a:p>
            <a:endParaRPr lang="fr-FR" dirty="0">
              <a:highlight>
                <a:srgbClr val="EDEBE9"/>
              </a:highlight>
              <a:ea typeface="Calibri"/>
              <a:cs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A67B4F-CD04-75C0-0844-75E4399CCED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785958-2C94-3023-8B77-A6EDC477BE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6111428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BEDF4-0D17-E344-681D-C0C50B12D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55BC8EA-1B52-7402-1A4E-7240FF8B42C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8E421A-4400-FFDD-19AC-8F8D26245F5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E3780F7-6BFF-3B9F-E882-15DBBD5DD53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749CB61-665A-899F-E980-6BC27A0C57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171450" indent="-171450">
              <a:buFont typeface="Arial"/>
              <a:buChar char="•"/>
            </a:pPr>
            <a:endParaRPr lang="fr-FR" dirty="0">
              <a:highlight>
                <a:srgbClr val="EDEBE9"/>
              </a:highlight>
              <a:ea typeface="Calibri"/>
              <a:cs typeface="Calibri"/>
            </a:endParaRPr>
          </a:p>
          <a:p>
            <a:endParaRPr lang="fr-FR" dirty="0">
              <a:highlight>
                <a:srgbClr val="EDEBE9"/>
              </a:highlight>
              <a:ea typeface="Calibri"/>
              <a:cs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EA4C31-FF19-6427-F321-DC71711C9A3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BD8F28-6159-AC1C-479E-0B89EF7ABA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6755292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F4761-7730-9049-6BCA-6E6240E66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C41958E-31B8-E21A-ACCF-9C357B6EC1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E7885E-F583-1AE0-EE34-714C109296F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5E15233-94F3-E9B3-D2B0-4A4399778E3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CB117CF-758E-3E50-6719-F289D69452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fr-CA" sz="1200" b="0" i="0" u="none" strike="noStrike" kern="1200" baseline="0" dirty="0">
                <a:solidFill>
                  <a:schemeClr val="tx1"/>
                </a:solidFill>
                <a:highlight>
                  <a:srgbClr val="EDEBE9"/>
                </a:highlight>
                <a:latin typeface="+mn-lt"/>
                <a:ea typeface="+mn-ea"/>
                <a:cs typeface="+mn-cs"/>
              </a:rPr>
              <a:t>L’activité choisie est l’avocat du diable. </a:t>
            </a:r>
          </a:p>
          <a:p>
            <a:pPr marL="171450" indent="-171450">
              <a:buFont typeface="Arial"/>
              <a:buChar char="•"/>
            </a:pPr>
            <a:endParaRPr lang="fr-FR" dirty="0">
              <a:highlight>
                <a:srgbClr val="EDEBE9"/>
              </a:highlight>
              <a:ea typeface="Calibri"/>
              <a:cs typeface="Calibri"/>
            </a:endParaRPr>
          </a:p>
          <a:p>
            <a:endParaRPr lang="fr-FR" dirty="0">
              <a:highlight>
                <a:srgbClr val="EDEBE9"/>
              </a:highlight>
              <a:ea typeface="Calibri"/>
              <a:cs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9DFFC2-5B66-DC2C-FFA6-72E51E8B931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FD8A60-F06C-E3AD-39CB-1C147BC992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668262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doi.org/10.1080/02602938.2010.515012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7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2DAEF87-610A-887F-9BCE-CC57A6AA796D}"/>
              </a:ext>
            </a:extLst>
          </p:cNvPr>
          <p:cNvSpPr/>
          <p:nvPr/>
        </p:nvSpPr>
        <p:spPr>
          <a:xfrm>
            <a:off x="-328613" y="-357188"/>
            <a:ext cx="19045238" cy="10858501"/>
          </a:xfrm>
          <a:prstGeom prst="rect">
            <a:avLst/>
          </a:prstGeom>
          <a:solidFill>
            <a:srgbClr val="FEE9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extBox 8"/>
          <p:cNvSpPr txBox="1"/>
          <p:nvPr/>
        </p:nvSpPr>
        <p:spPr>
          <a:xfrm>
            <a:off x="1151210" y="1961356"/>
            <a:ext cx="10620170" cy="3149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500"/>
              </a:lnSpc>
            </a:pPr>
            <a:r>
              <a:rPr lang="en-US" sz="10000" b="1" dirty="0" err="1">
                <a:solidFill>
                  <a:srgbClr val="E0513E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Avenir Bold"/>
                <a:sym typeface="Avenir Bold"/>
              </a:rPr>
              <a:t>J’ai</a:t>
            </a:r>
            <a:r>
              <a:rPr lang="en-US" sz="10000" b="1" dirty="0">
                <a:solidFill>
                  <a:srgbClr val="E0513E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Avenir Bold"/>
                <a:sym typeface="Avenir Bold"/>
              </a:rPr>
              <a:t> fait </a:t>
            </a:r>
            <a:r>
              <a:rPr lang="en-US" sz="10000" b="1" dirty="0" err="1">
                <a:solidFill>
                  <a:srgbClr val="E0513E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Avenir Bold"/>
                <a:sym typeface="Avenir Bold"/>
              </a:rPr>
              <a:t>mes</a:t>
            </a:r>
            <a:r>
              <a:rPr lang="en-US" sz="10000" b="1" dirty="0">
                <a:solidFill>
                  <a:srgbClr val="E0513E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Avenir Bold"/>
                <a:sym typeface="Avenir Bold"/>
              </a:rPr>
              <a:t> </a:t>
            </a:r>
            <a:r>
              <a:rPr lang="en-US" sz="10000" b="1" dirty="0" err="1">
                <a:solidFill>
                  <a:srgbClr val="E0513E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Avenir Bold"/>
                <a:sym typeface="Avenir Bold"/>
              </a:rPr>
              <a:t>recherches</a:t>
            </a:r>
            <a:r>
              <a:rPr lang="en-US" sz="10000" b="1" dirty="0">
                <a:solidFill>
                  <a:srgbClr val="E0513E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Avenir Bold"/>
                <a:sym typeface="Avenir Bold"/>
              </a:rPr>
              <a:t>!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FA61DEA-55AD-D7E2-47E2-10EC1CB8EBD8}"/>
              </a:ext>
            </a:extLst>
          </p:cNvPr>
          <p:cNvSpPr txBox="1"/>
          <p:nvPr/>
        </p:nvSpPr>
        <p:spPr>
          <a:xfrm>
            <a:off x="3704896" y="5320862"/>
            <a:ext cx="10326413" cy="10641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49CD504-6C1D-A869-1176-152E5163D92A}"/>
              </a:ext>
            </a:extLst>
          </p:cNvPr>
          <p:cNvSpPr txBox="1"/>
          <p:nvPr/>
        </p:nvSpPr>
        <p:spPr>
          <a:xfrm>
            <a:off x="1185927" y="5401887"/>
            <a:ext cx="9262241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4800" dirty="0"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Calibri"/>
              </a:rPr>
              <a:t>L’évaluation orale</a:t>
            </a:r>
          </a:p>
          <a:p>
            <a:r>
              <a:rPr lang="fr-FR" sz="4800" dirty="0"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Calibri"/>
              </a:rPr>
              <a:t>Séance 1, </a:t>
            </a:r>
          </a:p>
          <a:p>
            <a:r>
              <a:rPr lang="fr-FR" sz="4800" dirty="0"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Calibri"/>
              </a:rPr>
              <a:t>18 février</a:t>
            </a:r>
            <a:endParaRPr lang="fr-FR" sz="4800" dirty="0">
              <a:latin typeface="Hiragino Kaku Gothic StdN W8" panose="020B0800000000000000" pitchFamily="34" charset="-128"/>
              <a:ea typeface="Hiragino Kaku Gothic StdN W8" panose="020B0800000000000000" pitchFamily="34" charset="-12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F54D7EE-798E-E79F-E30A-BA9EBFE61A65}"/>
              </a:ext>
            </a:extLst>
          </p:cNvPr>
          <p:cNvSpPr/>
          <p:nvPr/>
        </p:nvSpPr>
        <p:spPr>
          <a:xfrm>
            <a:off x="-228600" y="-185738"/>
            <a:ext cx="18945225" cy="1660953"/>
          </a:xfrm>
          <a:prstGeom prst="rect">
            <a:avLst/>
          </a:prstGeom>
          <a:solidFill>
            <a:srgbClr val="E051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B2118C1C-BFF6-85F8-622C-133C528E9E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2491" y="6495532"/>
            <a:ext cx="3995695" cy="40482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84AE1DE-3163-1672-4229-27D9101566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1704" y="6429372"/>
            <a:ext cx="4126296" cy="418059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8957006-88E6-309F-933C-DB847B0AC4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238" y="5924278"/>
            <a:ext cx="5321535" cy="352775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7146152" y="6933142"/>
            <a:ext cx="3995695" cy="15100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sz="3500" dirty="0">
                <a:solidFill>
                  <a:srgbClr val="000000"/>
                </a:solidFill>
                <a:latin typeface="Helvetica" pitchFamily="2" charset="0"/>
                <a:ea typeface="Avenir"/>
                <a:cs typeface="Mangal" panose="02040503050203030202" pitchFamily="18" charset="0"/>
                <a:sym typeface="Avenir"/>
              </a:rPr>
              <a:t>Atelier de </a:t>
            </a:r>
            <a:r>
              <a:rPr lang="en-US" sz="3500" dirty="0" err="1">
                <a:solidFill>
                  <a:srgbClr val="000000"/>
                </a:solidFill>
                <a:latin typeface="Helvetica" pitchFamily="2" charset="0"/>
                <a:ea typeface="Avenir"/>
                <a:cs typeface="Mangal" panose="02040503050203030202" pitchFamily="18" charset="0"/>
                <a:sym typeface="Avenir"/>
              </a:rPr>
              <a:t>transfert</a:t>
            </a:r>
            <a:r>
              <a:rPr lang="en-US" sz="3500" dirty="0">
                <a:solidFill>
                  <a:srgbClr val="000000"/>
                </a:solidFill>
                <a:latin typeface="Helvetica" pitchFamily="2" charset="0"/>
                <a:ea typeface="Avenir"/>
                <a:cs typeface="Mangal" panose="02040503050203030202" pitchFamily="18" charset="0"/>
                <a:sym typeface="Avenir"/>
              </a:rPr>
              <a:t> de </a:t>
            </a:r>
            <a:r>
              <a:rPr lang="en-US" sz="3500" dirty="0" err="1">
                <a:solidFill>
                  <a:srgbClr val="000000"/>
                </a:solidFill>
                <a:latin typeface="Helvetica" pitchFamily="2" charset="0"/>
                <a:ea typeface="Avenir"/>
                <a:cs typeface="Mangal" panose="02040503050203030202" pitchFamily="18" charset="0"/>
                <a:sym typeface="Avenir"/>
              </a:rPr>
              <a:t>connaissances</a:t>
            </a:r>
            <a:r>
              <a:rPr lang="en-US" sz="3500" dirty="0">
                <a:solidFill>
                  <a:srgbClr val="000000"/>
                </a:solidFill>
                <a:latin typeface="Helvetica" pitchFamily="2" charset="0"/>
                <a:ea typeface="Avenir"/>
                <a:cs typeface="Mangal" panose="02040503050203030202" pitchFamily="18" charset="0"/>
                <a:sym typeface="Avenir"/>
              </a:rPr>
              <a:t> en </a:t>
            </a:r>
            <a:r>
              <a:rPr lang="en-US" sz="3500" dirty="0" err="1">
                <a:solidFill>
                  <a:srgbClr val="000000"/>
                </a:solidFill>
                <a:latin typeface="Helvetica" pitchFamily="2" charset="0"/>
                <a:ea typeface="Avenir"/>
                <a:cs typeface="Mangal" panose="02040503050203030202" pitchFamily="18" charset="0"/>
                <a:sym typeface="Avenir"/>
              </a:rPr>
              <a:t>éducation</a:t>
            </a:r>
            <a:endParaRPr lang="en-US" sz="3500" dirty="0">
              <a:solidFill>
                <a:srgbClr val="000000"/>
              </a:solidFill>
              <a:latin typeface="Helvetica" pitchFamily="2" charset="0"/>
              <a:ea typeface="Avenir"/>
              <a:cs typeface="Mangal" panose="02040503050203030202" pitchFamily="18" charset="0"/>
              <a:sym typeface="Avenir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0D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2425F7-7413-C2BC-6EDF-DBA195B31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0EEA289-0055-387A-442B-8FB777C87D04}"/>
              </a:ext>
            </a:extLst>
          </p:cNvPr>
          <p:cNvSpPr/>
          <p:nvPr/>
        </p:nvSpPr>
        <p:spPr>
          <a:xfrm>
            <a:off x="-378619" y="-285751"/>
            <a:ext cx="19045238" cy="10858501"/>
          </a:xfrm>
          <a:prstGeom prst="rect">
            <a:avLst/>
          </a:prstGeom>
          <a:solidFill>
            <a:srgbClr val="FEE9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376A32D-7858-6887-5CF1-15ED1F87C116}"/>
              </a:ext>
            </a:extLst>
          </p:cNvPr>
          <p:cNvSpPr/>
          <p:nvPr/>
        </p:nvSpPr>
        <p:spPr>
          <a:xfrm>
            <a:off x="-657225" y="-376634"/>
            <a:ext cx="5715000" cy="10897391"/>
          </a:xfrm>
          <a:prstGeom prst="rect">
            <a:avLst/>
          </a:prstGeom>
          <a:gradFill flip="none" rotWithShape="1">
            <a:gsLst>
              <a:gs pos="0">
                <a:srgbClr val="9BB1CC"/>
              </a:gs>
              <a:gs pos="59000">
                <a:srgbClr val="7693CA"/>
              </a:gs>
              <a:gs pos="65000">
                <a:srgbClr val="7693CA"/>
              </a:gs>
              <a:gs pos="100000">
                <a:srgbClr val="9BB1C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920D624B-AC57-5CB6-12BD-0F9540AD25ED}"/>
              </a:ext>
            </a:extLst>
          </p:cNvPr>
          <p:cNvSpPr txBox="1"/>
          <p:nvPr/>
        </p:nvSpPr>
        <p:spPr>
          <a:xfrm>
            <a:off x="534736" y="1720522"/>
            <a:ext cx="4251575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dirty="0" err="1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Activité</a:t>
            </a:r>
            <a:r>
              <a:rPr lang="en-US" sz="5400" dirty="0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 4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0047F64-DA1A-693E-3589-1A56C12C6620}"/>
              </a:ext>
            </a:extLst>
          </p:cNvPr>
          <p:cNvSpPr/>
          <p:nvPr/>
        </p:nvSpPr>
        <p:spPr>
          <a:xfrm>
            <a:off x="533879" y="3423686"/>
            <a:ext cx="3594352" cy="1962026"/>
          </a:xfrm>
          <a:prstGeom prst="roundRect">
            <a:avLst>
              <a:gd name="adj" fmla="val 3947"/>
            </a:avLst>
          </a:prstGeom>
          <a:solidFill>
            <a:srgbClr val="CBD5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1C66F86C-146E-77D6-C177-0228807C9906}"/>
              </a:ext>
            </a:extLst>
          </p:cNvPr>
          <p:cNvSpPr txBox="1"/>
          <p:nvPr/>
        </p:nvSpPr>
        <p:spPr>
          <a:xfrm>
            <a:off x="909008" y="3928859"/>
            <a:ext cx="3594352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200" dirty="0" err="1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Activité</a:t>
            </a:r>
            <a:r>
              <a:rPr lang="en-US" sz="3200" dirty="0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 de consolidation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D549812-AC99-5EF8-C94D-B730536686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9651" y="2804106"/>
            <a:ext cx="1374328" cy="170943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860B1F9-10D0-6021-3800-240AF2773C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604416" y="6486144"/>
            <a:ext cx="2363789" cy="1499968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4EDDE05-E7AC-3108-1220-7E84948D9CEE}"/>
              </a:ext>
            </a:extLst>
          </p:cNvPr>
          <p:cNvSpPr/>
          <p:nvPr/>
        </p:nvSpPr>
        <p:spPr>
          <a:xfrm>
            <a:off x="6246811" y="461686"/>
            <a:ext cx="11506453" cy="9363628"/>
          </a:xfrm>
          <a:prstGeom prst="roundRect">
            <a:avLst>
              <a:gd name="adj" fmla="val 394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3260A92-D1B5-602E-3122-1A1D1AEC39ED}"/>
              </a:ext>
            </a:extLst>
          </p:cNvPr>
          <p:cNvSpPr txBox="1"/>
          <p:nvPr/>
        </p:nvSpPr>
        <p:spPr>
          <a:xfrm>
            <a:off x="6827962" y="1078705"/>
            <a:ext cx="10344150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</a:rPr>
              <a:t>Messages clés </a:t>
            </a:r>
            <a:br>
              <a:rPr lang="fr-CA" dirty="0"/>
            </a:br>
            <a:endParaRPr lang="fr-CA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CA" sz="2800" dirty="0"/>
              <a:t>À questions comparables, les personnes étudiantes obtiennent de meilleurs résultats à l’oral qu’à l’écrit.  Les cohortes étudiées montrent une différence hautement significative en faveur de l’évaluation à l’oral. 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CA" sz="2800" dirty="0"/>
              <a:t>L’évaluation à l’oral est plus inclusive. Des témoignages suggèrent que l’oral peut aider, par exemple, des personnes pour qui l’écrit est plus difficile.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CA" sz="2800" dirty="0"/>
              <a:t> Les personnes étudiantes rapportent davantage d’anxiété lors de l’évaluation  à l’oral. Même si l’oral augmente souvent la nervosité, plusieurs personnes étudiantes le jugent tout de même plus utile et plus professionnel. </a:t>
            </a:r>
          </a:p>
          <a:p>
            <a:pPr marL="457200" indent="-457200">
              <a:buFont typeface="+mj-lt"/>
              <a:buAutoNum type="arabicPeriod"/>
            </a:pPr>
            <a:endParaRPr lang="fr-FR" sz="24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563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0D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378DA4-A9DE-A8E3-77B4-05BFCF30F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11DA411-1B16-CBB7-C6A5-354A448AD249}"/>
              </a:ext>
            </a:extLst>
          </p:cNvPr>
          <p:cNvSpPr/>
          <p:nvPr/>
        </p:nvSpPr>
        <p:spPr>
          <a:xfrm>
            <a:off x="-378619" y="-285751"/>
            <a:ext cx="19045238" cy="10858501"/>
          </a:xfrm>
          <a:prstGeom prst="rect">
            <a:avLst/>
          </a:prstGeom>
          <a:solidFill>
            <a:srgbClr val="FEE9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A763CA0-E427-2453-12D1-7143ED8BB433}"/>
              </a:ext>
            </a:extLst>
          </p:cNvPr>
          <p:cNvSpPr/>
          <p:nvPr/>
        </p:nvSpPr>
        <p:spPr>
          <a:xfrm>
            <a:off x="-657225" y="-376634"/>
            <a:ext cx="5715000" cy="10897391"/>
          </a:xfrm>
          <a:prstGeom prst="rect">
            <a:avLst/>
          </a:prstGeom>
          <a:gradFill flip="none" rotWithShape="1">
            <a:gsLst>
              <a:gs pos="0">
                <a:srgbClr val="9BB1CC"/>
              </a:gs>
              <a:gs pos="59000">
                <a:srgbClr val="7693CA"/>
              </a:gs>
              <a:gs pos="65000">
                <a:srgbClr val="7693CA"/>
              </a:gs>
              <a:gs pos="100000">
                <a:srgbClr val="9BB1C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4876AEA9-BE4C-CCA9-6C72-86EED507AB59}"/>
              </a:ext>
            </a:extLst>
          </p:cNvPr>
          <p:cNvSpPr txBox="1"/>
          <p:nvPr/>
        </p:nvSpPr>
        <p:spPr>
          <a:xfrm>
            <a:off x="534736" y="1720522"/>
            <a:ext cx="4251575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dirty="0" err="1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Activité</a:t>
            </a:r>
            <a:r>
              <a:rPr lang="en-US" sz="5400" dirty="0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 4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28ED30D-AE2A-9FA5-1DF5-FA6854610E64}"/>
              </a:ext>
            </a:extLst>
          </p:cNvPr>
          <p:cNvSpPr/>
          <p:nvPr/>
        </p:nvSpPr>
        <p:spPr>
          <a:xfrm>
            <a:off x="533879" y="3423686"/>
            <a:ext cx="3594352" cy="1962026"/>
          </a:xfrm>
          <a:prstGeom prst="roundRect">
            <a:avLst>
              <a:gd name="adj" fmla="val 3947"/>
            </a:avLst>
          </a:prstGeom>
          <a:solidFill>
            <a:srgbClr val="CBD5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7C74B178-0E73-D5A3-15AD-41209D11A7FF}"/>
              </a:ext>
            </a:extLst>
          </p:cNvPr>
          <p:cNvSpPr txBox="1"/>
          <p:nvPr/>
        </p:nvSpPr>
        <p:spPr>
          <a:xfrm>
            <a:off x="909008" y="3928859"/>
            <a:ext cx="3594352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200" dirty="0" err="1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Activité</a:t>
            </a:r>
            <a:r>
              <a:rPr lang="en-US" sz="3200" dirty="0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 de consolidation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B5A9836-5D7A-C65C-ED5E-0BABA5ADB1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9651" y="2804106"/>
            <a:ext cx="1374328" cy="170943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7DF5074-20DC-67E9-32AF-C791ACB0AE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604416" y="6486144"/>
            <a:ext cx="2363789" cy="1499968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1B392D4-5173-7E75-57EA-85400281D9FF}"/>
              </a:ext>
            </a:extLst>
          </p:cNvPr>
          <p:cNvSpPr/>
          <p:nvPr/>
        </p:nvSpPr>
        <p:spPr>
          <a:xfrm>
            <a:off x="6246811" y="461686"/>
            <a:ext cx="11506453" cy="9363628"/>
          </a:xfrm>
          <a:prstGeom prst="roundRect">
            <a:avLst>
              <a:gd name="adj" fmla="val 394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B8648EC-149B-6126-AED4-06E53FB874E0}"/>
              </a:ext>
            </a:extLst>
          </p:cNvPr>
          <p:cNvSpPr txBox="1"/>
          <p:nvPr/>
        </p:nvSpPr>
        <p:spPr>
          <a:xfrm>
            <a:off x="6827962" y="1078705"/>
            <a:ext cx="10344150" cy="7755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</a:rPr>
              <a:t>Expérimentation</a:t>
            </a:r>
            <a:br>
              <a:rPr lang="fr-CA" dirty="0"/>
            </a:br>
            <a:endParaRPr lang="fr-CA" dirty="0"/>
          </a:p>
          <a:p>
            <a:pPr algn="ctr"/>
            <a:endParaRPr lang="fr-CA" dirty="0"/>
          </a:p>
          <a:p>
            <a:pPr algn="ctr"/>
            <a:endParaRPr lang="fr-CA" dirty="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CA" sz="3200" dirty="0"/>
              <a:t>Pour notre prochaine rencontre, identifiez une évaluation qui pourrait se faire à l’oral dans vos cours.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CA" sz="3200" dirty="0"/>
              <a:t>Procédez à une expérimentation réelle ou prévoyez les retombées d’une expérimentation.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CA" sz="3200" dirty="0"/>
              <a:t>Identifiez 2 points positifs et 2 points négatifs.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CA" sz="3200" dirty="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CA" sz="3200" dirty="0"/>
          </a:p>
          <a:p>
            <a:pPr algn="ctr">
              <a:lnSpc>
                <a:spcPct val="150000"/>
              </a:lnSpc>
            </a:pPr>
            <a:r>
              <a:rPr lang="fr-CA" sz="3200" b="1" dirty="0"/>
              <a:t>Prochaine séance: 11 mars, 12 h</a:t>
            </a:r>
          </a:p>
          <a:p>
            <a:pPr marL="457200" indent="-457200">
              <a:buFont typeface="+mj-lt"/>
              <a:buAutoNum type="arabicPeriod"/>
            </a:pPr>
            <a:endParaRPr lang="fr-FR" sz="24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464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7E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717E99-24AD-AE31-E276-D789A85B9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97208B1-0954-FEF5-966D-8BB7FC281D22}"/>
              </a:ext>
            </a:extLst>
          </p:cNvPr>
          <p:cNvSpPr/>
          <p:nvPr/>
        </p:nvSpPr>
        <p:spPr>
          <a:xfrm>
            <a:off x="-328613" y="-357188"/>
            <a:ext cx="19045238" cy="10858501"/>
          </a:xfrm>
          <a:prstGeom prst="rect">
            <a:avLst/>
          </a:prstGeom>
          <a:solidFill>
            <a:srgbClr val="FEE9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07584CF6-76C7-0257-DAD9-1DE73A2A5DFA}"/>
              </a:ext>
            </a:extLst>
          </p:cNvPr>
          <p:cNvSpPr txBox="1"/>
          <p:nvPr/>
        </p:nvSpPr>
        <p:spPr>
          <a:xfrm>
            <a:off x="1151210" y="1961356"/>
            <a:ext cx="10620170" cy="3149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500"/>
              </a:lnSpc>
            </a:pPr>
            <a:r>
              <a:rPr lang="en-US" sz="10000" b="1" dirty="0" err="1">
                <a:solidFill>
                  <a:srgbClr val="E0513E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Avenir Bold"/>
                <a:sym typeface="Avenir Bold"/>
              </a:rPr>
              <a:t>J’ai</a:t>
            </a:r>
            <a:r>
              <a:rPr lang="en-US" sz="10000" b="1" dirty="0">
                <a:solidFill>
                  <a:srgbClr val="E0513E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Avenir Bold"/>
                <a:sym typeface="Avenir Bold"/>
              </a:rPr>
              <a:t> fait </a:t>
            </a:r>
            <a:r>
              <a:rPr lang="en-US" sz="10000" b="1" dirty="0" err="1">
                <a:solidFill>
                  <a:srgbClr val="E0513E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Avenir Bold"/>
                <a:sym typeface="Avenir Bold"/>
              </a:rPr>
              <a:t>mes</a:t>
            </a:r>
            <a:r>
              <a:rPr lang="en-US" sz="10000" b="1" dirty="0">
                <a:solidFill>
                  <a:srgbClr val="E0513E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Avenir Bold"/>
                <a:sym typeface="Avenir Bold"/>
              </a:rPr>
              <a:t> </a:t>
            </a:r>
            <a:r>
              <a:rPr lang="en-US" sz="10000" b="1" dirty="0" err="1">
                <a:solidFill>
                  <a:srgbClr val="E0513E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Avenir Bold"/>
                <a:sym typeface="Avenir Bold"/>
              </a:rPr>
              <a:t>recherches</a:t>
            </a:r>
            <a:r>
              <a:rPr lang="en-US" sz="10000" b="1" dirty="0">
                <a:solidFill>
                  <a:srgbClr val="E0513E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Avenir Bold"/>
                <a:sym typeface="Avenir Bold"/>
              </a:rPr>
              <a:t>!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7B8BD50-2364-0107-0A40-3C4CAC5C98EC}"/>
              </a:ext>
            </a:extLst>
          </p:cNvPr>
          <p:cNvSpPr txBox="1"/>
          <p:nvPr/>
        </p:nvSpPr>
        <p:spPr>
          <a:xfrm>
            <a:off x="3704896" y="5320862"/>
            <a:ext cx="10326413" cy="10641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A3D56F9-C380-AB07-14F6-0C5F6AEDD076}"/>
              </a:ext>
            </a:extLst>
          </p:cNvPr>
          <p:cNvSpPr txBox="1"/>
          <p:nvPr/>
        </p:nvSpPr>
        <p:spPr>
          <a:xfrm>
            <a:off x="1185927" y="5401887"/>
            <a:ext cx="9262241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4800" dirty="0"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Calibri"/>
              </a:rPr>
              <a:t>L’évaluation orale </a:t>
            </a:r>
          </a:p>
          <a:p>
            <a:r>
              <a:rPr lang="fr-FR" sz="4800" dirty="0"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Calibri"/>
              </a:rPr>
              <a:t>Séance 2, </a:t>
            </a:r>
          </a:p>
          <a:p>
            <a:r>
              <a:rPr lang="fr-FR" sz="4800" dirty="0"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Calibri"/>
              </a:rPr>
              <a:t>11 mars</a:t>
            </a:r>
            <a:endParaRPr lang="fr-FR" sz="4800" dirty="0">
              <a:latin typeface="Hiragino Kaku Gothic StdN W8" panose="020B0800000000000000" pitchFamily="34" charset="-128"/>
              <a:ea typeface="Hiragino Kaku Gothic StdN W8" panose="020B0800000000000000" pitchFamily="34" charset="-12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BCCA32-496D-7E5A-4DA9-B6034227D329}"/>
              </a:ext>
            </a:extLst>
          </p:cNvPr>
          <p:cNvSpPr/>
          <p:nvPr/>
        </p:nvSpPr>
        <p:spPr>
          <a:xfrm>
            <a:off x="-228600" y="-185738"/>
            <a:ext cx="18945225" cy="1660953"/>
          </a:xfrm>
          <a:prstGeom prst="rect">
            <a:avLst/>
          </a:prstGeom>
          <a:solidFill>
            <a:srgbClr val="E051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D81F97C6-6BCE-1826-4341-0A9D5619E8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2491" y="6495532"/>
            <a:ext cx="3995695" cy="404827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CD1FC28-9E3F-79FF-93C0-A657D1E29A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1704" y="6429372"/>
            <a:ext cx="4126296" cy="418059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8566886-87FF-50A1-3EE7-A2B5305D5B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238" y="5924278"/>
            <a:ext cx="5321535" cy="3527759"/>
          </a:xfrm>
          <a:prstGeom prst="rect">
            <a:avLst/>
          </a:prstGeom>
        </p:spPr>
      </p:pic>
      <p:sp>
        <p:nvSpPr>
          <p:cNvPr id="18" name="TextBox 4">
            <a:extLst>
              <a:ext uri="{FF2B5EF4-FFF2-40B4-BE49-F238E27FC236}">
                <a16:creationId xmlns:a16="http://schemas.microsoft.com/office/drawing/2014/main" id="{43C7FAA5-0972-6671-D588-F8764919C424}"/>
              </a:ext>
            </a:extLst>
          </p:cNvPr>
          <p:cNvSpPr txBox="1"/>
          <p:nvPr/>
        </p:nvSpPr>
        <p:spPr>
          <a:xfrm>
            <a:off x="7146152" y="6933142"/>
            <a:ext cx="3995695" cy="15100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sz="3500" dirty="0">
                <a:solidFill>
                  <a:srgbClr val="000000"/>
                </a:solidFill>
                <a:latin typeface="Helvetica" pitchFamily="2" charset="0"/>
                <a:ea typeface="Avenir"/>
                <a:cs typeface="Mangal" panose="02040503050203030202" pitchFamily="18" charset="0"/>
                <a:sym typeface="Avenir"/>
              </a:rPr>
              <a:t>Atelier de </a:t>
            </a:r>
            <a:r>
              <a:rPr lang="en-US" sz="3500" dirty="0" err="1">
                <a:solidFill>
                  <a:srgbClr val="000000"/>
                </a:solidFill>
                <a:latin typeface="Helvetica" pitchFamily="2" charset="0"/>
                <a:ea typeface="Avenir"/>
                <a:cs typeface="Mangal" panose="02040503050203030202" pitchFamily="18" charset="0"/>
                <a:sym typeface="Avenir"/>
              </a:rPr>
              <a:t>transfert</a:t>
            </a:r>
            <a:r>
              <a:rPr lang="en-US" sz="3500" dirty="0">
                <a:solidFill>
                  <a:srgbClr val="000000"/>
                </a:solidFill>
                <a:latin typeface="Helvetica" pitchFamily="2" charset="0"/>
                <a:ea typeface="Avenir"/>
                <a:cs typeface="Mangal" panose="02040503050203030202" pitchFamily="18" charset="0"/>
                <a:sym typeface="Avenir"/>
              </a:rPr>
              <a:t> de </a:t>
            </a:r>
            <a:r>
              <a:rPr lang="en-US" sz="3500" dirty="0" err="1">
                <a:solidFill>
                  <a:srgbClr val="000000"/>
                </a:solidFill>
                <a:latin typeface="Helvetica" pitchFamily="2" charset="0"/>
                <a:ea typeface="Avenir"/>
                <a:cs typeface="Mangal" panose="02040503050203030202" pitchFamily="18" charset="0"/>
                <a:sym typeface="Avenir"/>
              </a:rPr>
              <a:t>connaissances</a:t>
            </a:r>
            <a:r>
              <a:rPr lang="en-US" sz="3500" dirty="0">
                <a:solidFill>
                  <a:srgbClr val="000000"/>
                </a:solidFill>
                <a:latin typeface="Helvetica" pitchFamily="2" charset="0"/>
                <a:ea typeface="Avenir"/>
                <a:cs typeface="Mangal" panose="02040503050203030202" pitchFamily="18" charset="0"/>
                <a:sym typeface="Avenir"/>
              </a:rPr>
              <a:t> en </a:t>
            </a:r>
            <a:r>
              <a:rPr lang="en-US" sz="3500" dirty="0" err="1">
                <a:solidFill>
                  <a:srgbClr val="000000"/>
                </a:solidFill>
                <a:latin typeface="Helvetica" pitchFamily="2" charset="0"/>
                <a:ea typeface="Avenir"/>
                <a:cs typeface="Mangal" panose="02040503050203030202" pitchFamily="18" charset="0"/>
                <a:sym typeface="Avenir"/>
              </a:rPr>
              <a:t>éducation</a:t>
            </a:r>
            <a:endParaRPr lang="en-US" sz="3500" dirty="0">
              <a:solidFill>
                <a:srgbClr val="000000"/>
              </a:solidFill>
              <a:latin typeface="Helvetica" pitchFamily="2" charset="0"/>
              <a:ea typeface="Avenir"/>
              <a:cs typeface="Mangal" panose="02040503050203030202" pitchFamily="18" charset="0"/>
              <a:sym typeface="Avenir"/>
            </a:endParaRPr>
          </a:p>
        </p:txBody>
      </p:sp>
    </p:spTree>
    <p:extLst>
      <p:ext uri="{BB962C8B-B14F-4D97-AF65-F5344CB8AC3E}">
        <p14:creationId xmlns:p14="http://schemas.microsoft.com/office/powerpoint/2010/main" val="8816937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6E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DE4009-0F8E-EDF1-BF2C-E3DCB6D4C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9C676C4-DD04-EE22-E979-E4594EFE658F}"/>
              </a:ext>
            </a:extLst>
          </p:cNvPr>
          <p:cNvSpPr/>
          <p:nvPr/>
        </p:nvSpPr>
        <p:spPr>
          <a:xfrm>
            <a:off x="-328613" y="-357188"/>
            <a:ext cx="19045238" cy="10858501"/>
          </a:xfrm>
          <a:prstGeom prst="rect">
            <a:avLst/>
          </a:prstGeom>
          <a:solidFill>
            <a:srgbClr val="FEE9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E90AC-DDD6-B8DC-C859-3E58E7E65398}"/>
              </a:ext>
            </a:extLst>
          </p:cNvPr>
          <p:cNvSpPr txBox="1"/>
          <p:nvPr/>
        </p:nvSpPr>
        <p:spPr>
          <a:xfrm>
            <a:off x="4006600" y="3834040"/>
            <a:ext cx="3414715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dirty="0">
                <a:solidFill>
                  <a:srgbClr val="000000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Plan de séance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FF3A28A-792C-F016-95A6-DDDCACB073D4}"/>
              </a:ext>
            </a:extLst>
          </p:cNvPr>
          <p:cNvSpPr/>
          <p:nvPr/>
        </p:nvSpPr>
        <p:spPr>
          <a:xfrm>
            <a:off x="8572500" y="773227"/>
            <a:ext cx="8015289" cy="6727705"/>
          </a:xfrm>
          <a:prstGeom prst="roundRect">
            <a:avLst>
              <a:gd name="adj" fmla="val 785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1B2FA3E-63CA-4D44-C3A1-C2F4E4237E01}"/>
              </a:ext>
            </a:extLst>
          </p:cNvPr>
          <p:cNvSpPr txBox="1"/>
          <p:nvPr/>
        </p:nvSpPr>
        <p:spPr>
          <a:xfrm>
            <a:off x="9579768" y="1247270"/>
            <a:ext cx="5922169" cy="4187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000"/>
              </a:lnSpc>
              <a:spcAft>
                <a:spcPts val="8400"/>
              </a:spcAft>
              <a:buAutoNum type="arabicPeriod"/>
            </a:pPr>
            <a:r>
              <a:rPr lang="fr-FR" sz="3200" dirty="0">
                <a:latin typeface="Helvetica" pitchFamily="2" charset="0"/>
              </a:rPr>
              <a:t> Accueil et rappel de l’objectif de l’atelier</a:t>
            </a:r>
          </a:p>
          <a:p>
            <a:pPr marL="342900" indent="-342900">
              <a:lnSpc>
                <a:spcPts val="3000"/>
              </a:lnSpc>
              <a:spcAft>
                <a:spcPts val="8400"/>
              </a:spcAft>
              <a:buAutoNum type="arabicPeriod"/>
            </a:pPr>
            <a:r>
              <a:rPr lang="fr-FR" sz="3200" dirty="0">
                <a:latin typeface="Helvetica" pitchFamily="2" charset="0"/>
              </a:rPr>
              <a:t>Tour de table – discussion                                           </a:t>
            </a:r>
          </a:p>
          <a:p>
            <a:pPr marL="342900" indent="-342900">
              <a:lnSpc>
                <a:spcPts val="3000"/>
              </a:lnSpc>
              <a:spcAft>
                <a:spcPts val="8400"/>
              </a:spcAft>
              <a:buAutoNum type="arabicPeriod"/>
            </a:pPr>
            <a:r>
              <a:rPr lang="fr-FR" sz="3200" dirty="0">
                <a:latin typeface="Helvetica" pitchFamily="2" charset="0"/>
              </a:rPr>
              <a:t>Tour de table – possibilités de transfert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46A02B9F-64FD-98A4-6521-F0C1FC62F63C}"/>
              </a:ext>
            </a:extLst>
          </p:cNvPr>
          <p:cNvCxnSpPr/>
          <p:nvPr/>
        </p:nvCxnSpPr>
        <p:spPr>
          <a:xfrm>
            <a:off x="8308180" y="2542156"/>
            <a:ext cx="8465344" cy="0"/>
          </a:xfrm>
          <a:prstGeom prst="line">
            <a:avLst/>
          </a:prstGeom>
          <a:ln w="12700">
            <a:solidFill>
              <a:srgbClr val="FEE9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0F730DC4-BB1D-DE60-F88B-733547BD1BAF}"/>
              </a:ext>
            </a:extLst>
          </p:cNvPr>
          <p:cNvCxnSpPr/>
          <p:nvPr/>
        </p:nvCxnSpPr>
        <p:spPr>
          <a:xfrm>
            <a:off x="8361968" y="4048173"/>
            <a:ext cx="8465344" cy="0"/>
          </a:xfrm>
          <a:prstGeom prst="line">
            <a:avLst/>
          </a:prstGeom>
          <a:ln w="12700">
            <a:solidFill>
              <a:srgbClr val="FEE9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age 16">
            <a:extLst>
              <a:ext uri="{FF2B5EF4-FFF2-40B4-BE49-F238E27FC236}">
                <a16:creationId xmlns:a16="http://schemas.microsoft.com/office/drawing/2014/main" id="{F568E433-1241-2475-69A0-6F7FA7894E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29" y="4501251"/>
            <a:ext cx="4213771" cy="483842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06591D3-28B7-1B53-C4AB-77786265B934}"/>
              </a:ext>
            </a:extLst>
          </p:cNvPr>
          <p:cNvSpPr/>
          <p:nvPr/>
        </p:nvSpPr>
        <p:spPr>
          <a:xfrm>
            <a:off x="-228600" y="9148977"/>
            <a:ext cx="18945225" cy="1660953"/>
          </a:xfrm>
          <a:prstGeom prst="rect">
            <a:avLst/>
          </a:prstGeom>
          <a:solidFill>
            <a:srgbClr val="E051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8637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0D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2442EB-08A4-6C0E-D256-502F236A5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453F64-7302-D219-0D5E-1BE7C7C9E6F5}"/>
              </a:ext>
            </a:extLst>
          </p:cNvPr>
          <p:cNvSpPr/>
          <p:nvPr/>
        </p:nvSpPr>
        <p:spPr>
          <a:xfrm>
            <a:off x="-378619" y="-285751"/>
            <a:ext cx="19045238" cy="10858501"/>
          </a:xfrm>
          <a:prstGeom prst="rect">
            <a:avLst/>
          </a:prstGeom>
          <a:solidFill>
            <a:srgbClr val="FEE9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9A279A-6D5B-E315-3DAD-F128D5E0544A}"/>
              </a:ext>
            </a:extLst>
          </p:cNvPr>
          <p:cNvSpPr/>
          <p:nvPr/>
        </p:nvSpPr>
        <p:spPr>
          <a:xfrm>
            <a:off x="-657225" y="-376634"/>
            <a:ext cx="5715000" cy="10897391"/>
          </a:xfrm>
          <a:prstGeom prst="rect">
            <a:avLst/>
          </a:prstGeom>
          <a:gradFill flip="none" rotWithShape="1">
            <a:gsLst>
              <a:gs pos="0">
                <a:srgbClr val="9BB1CC"/>
              </a:gs>
              <a:gs pos="59000">
                <a:srgbClr val="7693CA"/>
              </a:gs>
              <a:gs pos="65000">
                <a:srgbClr val="7693CA"/>
              </a:gs>
              <a:gs pos="100000">
                <a:srgbClr val="9BB1C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52E0F302-E575-1B84-3694-E82B0EE2ADC4}"/>
              </a:ext>
            </a:extLst>
          </p:cNvPr>
          <p:cNvSpPr txBox="1"/>
          <p:nvPr/>
        </p:nvSpPr>
        <p:spPr>
          <a:xfrm>
            <a:off x="534736" y="1720522"/>
            <a:ext cx="4251575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dirty="0" err="1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Activité</a:t>
            </a:r>
            <a:r>
              <a:rPr lang="en-US" sz="5400" dirty="0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 5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C6C20A7-C01C-061F-E351-8A24634A7E96}"/>
              </a:ext>
            </a:extLst>
          </p:cNvPr>
          <p:cNvSpPr/>
          <p:nvPr/>
        </p:nvSpPr>
        <p:spPr>
          <a:xfrm>
            <a:off x="533879" y="3423686"/>
            <a:ext cx="3594352" cy="1962026"/>
          </a:xfrm>
          <a:prstGeom prst="roundRect">
            <a:avLst>
              <a:gd name="adj" fmla="val 3947"/>
            </a:avLst>
          </a:prstGeom>
          <a:solidFill>
            <a:srgbClr val="CBD5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CAEB98D9-B0CC-B684-2AC2-5653EDBAE002}"/>
              </a:ext>
            </a:extLst>
          </p:cNvPr>
          <p:cNvSpPr txBox="1"/>
          <p:nvPr/>
        </p:nvSpPr>
        <p:spPr>
          <a:xfrm>
            <a:off x="909008" y="3928859"/>
            <a:ext cx="3594352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200" dirty="0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Retour sur </a:t>
            </a:r>
            <a:r>
              <a:rPr lang="en-US" sz="3200" dirty="0" err="1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l’expérimentation</a:t>
            </a:r>
            <a:endParaRPr lang="en-US" sz="3200" dirty="0">
              <a:latin typeface="Helvetica" pitchFamily="2" charset="0"/>
              <a:ea typeface="Hiragino Kaku Gothic StdN W8" panose="020B0800000000000000" pitchFamily="34" charset="-128"/>
              <a:cs typeface="Mangal" panose="02040503050203030202" pitchFamily="18" charset="0"/>
              <a:sym typeface="Glacial Indifference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916E6D4-B922-6C55-CF9B-C98D5767F1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9651" y="2804106"/>
            <a:ext cx="1374328" cy="170943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715A7BA-E4A2-0035-C0B8-41EB2635B3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604416" y="6486144"/>
            <a:ext cx="2363789" cy="1499968"/>
          </a:xfrm>
          <a:prstGeom prst="rect">
            <a:avLst/>
          </a:prstGeom>
        </p:spPr>
      </p:pic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C61D0693-7D47-C2A2-7410-32AD8935FC72}"/>
              </a:ext>
            </a:extLst>
          </p:cNvPr>
          <p:cNvSpPr/>
          <p:nvPr/>
        </p:nvSpPr>
        <p:spPr>
          <a:xfrm>
            <a:off x="6246811" y="461686"/>
            <a:ext cx="11506453" cy="9363628"/>
          </a:xfrm>
          <a:prstGeom prst="roundRect">
            <a:avLst>
              <a:gd name="adj" fmla="val 394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C2EEC01-CA57-85CB-4508-E17D2F276A74}"/>
              </a:ext>
            </a:extLst>
          </p:cNvPr>
          <p:cNvSpPr txBox="1"/>
          <p:nvPr/>
        </p:nvSpPr>
        <p:spPr>
          <a:xfrm>
            <a:off x="6801068" y="1078705"/>
            <a:ext cx="10344150" cy="5376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400" dirty="0">
              <a:latin typeface="Helvetica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3200" b="1" dirty="0">
                <a:latin typeface="Helvetica" pitchFamily="2" charset="0"/>
              </a:rPr>
              <a:t>Parlez-nous de vos… </a:t>
            </a:r>
          </a:p>
          <a:p>
            <a:pPr>
              <a:lnSpc>
                <a:spcPct val="150000"/>
              </a:lnSpc>
            </a:pPr>
            <a:endParaRPr lang="fr-FR" sz="3200" dirty="0">
              <a:latin typeface="Helvetica" pitchFamily="2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latin typeface="Helvetica" pitchFamily="2" charset="0"/>
              </a:rPr>
              <a:t>observations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latin typeface="Helvetica" pitchFamily="2" charset="0"/>
              </a:rPr>
              <a:t>limites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latin typeface="Helvetica" pitchFamily="2" charset="0"/>
              </a:rPr>
              <a:t>questionnements</a:t>
            </a:r>
            <a:endParaRPr lang="fr-FR" sz="2400" dirty="0">
              <a:latin typeface="Helvetica" pitchFamily="2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FR" sz="2400" dirty="0">
              <a:latin typeface="Helvetica" pitchFamily="2" charset="0"/>
            </a:endParaRPr>
          </a:p>
          <a:p>
            <a:pPr algn="r">
              <a:lnSpc>
                <a:spcPct val="150000"/>
              </a:lnSpc>
            </a:pPr>
            <a:r>
              <a:rPr lang="fr-FR" sz="3200" b="1" dirty="0">
                <a:latin typeface="Helvetica" pitchFamily="2" charset="0"/>
              </a:rPr>
              <a:t>…avec l’évaluation à </a:t>
            </a:r>
            <a:r>
              <a:rPr lang="fr-FR" sz="3200" b="1" dirty="0" err="1">
                <a:latin typeface="Helvetica" pitchFamily="2" charset="0"/>
              </a:rPr>
              <a:t>loral</a:t>
            </a:r>
            <a:r>
              <a:rPr lang="fr-FR" sz="3200" b="1" dirty="0">
                <a:latin typeface="Helvetica" pitchFamily="2" charset="0"/>
              </a:rPr>
              <a:t>, dans votre contexte.  </a:t>
            </a:r>
          </a:p>
        </p:txBody>
      </p:sp>
    </p:spTree>
    <p:extLst>
      <p:ext uri="{BB962C8B-B14F-4D97-AF65-F5344CB8AC3E}">
        <p14:creationId xmlns:p14="http://schemas.microsoft.com/office/powerpoint/2010/main" val="21929802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0D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394351-A8E2-2A4D-24E5-E2BB8E16D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4B6566-A815-3B3A-7DC7-2B85740329C1}"/>
              </a:ext>
            </a:extLst>
          </p:cNvPr>
          <p:cNvSpPr/>
          <p:nvPr/>
        </p:nvSpPr>
        <p:spPr>
          <a:xfrm>
            <a:off x="-378619" y="-285751"/>
            <a:ext cx="19045238" cy="10858501"/>
          </a:xfrm>
          <a:prstGeom prst="rect">
            <a:avLst/>
          </a:prstGeom>
          <a:solidFill>
            <a:srgbClr val="FEE9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4986CAD-8EAE-A147-CA5E-4BAEE89C7716}"/>
              </a:ext>
            </a:extLst>
          </p:cNvPr>
          <p:cNvSpPr/>
          <p:nvPr/>
        </p:nvSpPr>
        <p:spPr>
          <a:xfrm>
            <a:off x="-657225" y="-376634"/>
            <a:ext cx="5715000" cy="10897391"/>
          </a:xfrm>
          <a:prstGeom prst="rect">
            <a:avLst/>
          </a:prstGeom>
          <a:gradFill flip="none" rotWithShape="1">
            <a:gsLst>
              <a:gs pos="0">
                <a:srgbClr val="9BB1CC"/>
              </a:gs>
              <a:gs pos="59000">
                <a:srgbClr val="7693CA"/>
              </a:gs>
              <a:gs pos="65000">
                <a:srgbClr val="7693CA"/>
              </a:gs>
              <a:gs pos="100000">
                <a:srgbClr val="9BB1C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359380CD-F9FF-EB79-36C7-76FFA00D016A}"/>
              </a:ext>
            </a:extLst>
          </p:cNvPr>
          <p:cNvSpPr txBox="1"/>
          <p:nvPr/>
        </p:nvSpPr>
        <p:spPr>
          <a:xfrm>
            <a:off x="534736" y="1720522"/>
            <a:ext cx="4251575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dirty="0" err="1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Activité</a:t>
            </a:r>
            <a:r>
              <a:rPr lang="en-US" sz="5400" dirty="0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 5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5EAD8AE-A8B0-82FD-DC45-190D79E8F0E7}"/>
              </a:ext>
            </a:extLst>
          </p:cNvPr>
          <p:cNvSpPr/>
          <p:nvPr/>
        </p:nvSpPr>
        <p:spPr>
          <a:xfrm>
            <a:off x="533879" y="3423686"/>
            <a:ext cx="3594352" cy="1962026"/>
          </a:xfrm>
          <a:prstGeom prst="roundRect">
            <a:avLst>
              <a:gd name="adj" fmla="val 3947"/>
            </a:avLst>
          </a:prstGeom>
          <a:solidFill>
            <a:srgbClr val="CBD5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CA608E2E-79A6-20F4-7EE2-16D4A4B0079A}"/>
              </a:ext>
            </a:extLst>
          </p:cNvPr>
          <p:cNvSpPr txBox="1"/>
          <p:nvPr/>
        </p:nvSpPr>
        <p:spPr>
          <a:xfrm>
            <a:off x="909008" y="3928859"/>
            <a:ext cx="3594352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200" dirty="0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Retour sur </a:t>
            </a:r>
            <a:r>
              <a:rPr lang="en-US" sz="3200" dirty="0" err="1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l’expérimentation</a:t>
            </a:r>
            <a:endParaRPr lang="en-US" sz="3200" dirty="0">
              <a:latin typeface="Helvetica" pitchFamily="2" charset="0"/>
              <a:ea typeface="Hiragino Kaku Gothic StdN W8" panose="020B0800000000000000" pitchFamily="34" charset="-128"/>
              <a:cs typeface="Mangal" panose="02040503050203030202" pitchFamily="18" charset="0"/>
              <a:sym typeface="Glacial Indifference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DDE76EF-51D6-59EB-9276-958F832C09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9651" y="2804106"/>
            <a:ext cx="1374328" cy="170943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88F3691-8418-511E-DEEB-2C323DB533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604416" y="6486144"/>
            <a:ext cx="2363789" cy="1499968"/>
          </a:xfrm>
          <a:prstGeom prst="rect">
            <a:avLst/>
          </a:prstGeom>
        </p:spPr>
      </p:pic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A73CBAAF-C595-CF45-E10C-1378737148C9}"/>
              </a:ext>
            </a:extLst>
          </p:cNvPr>
          <p:cNvSpPr/>
          <p:nvPr/>
        </p:nvSpPr>
        <p:spPr>
          <a:xfrm>
            <a:off x="6246811" y="461686"/>
            <a:ext cx="11506453" cy="9363628"/>
          </a:xfrm>
          <a:prstGeom prst="roundRect">
            <a:avLst>
              <a:gd name="adj" fmla="val 394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67A773D-46BF-3873-D7BD-B4946472A8C6}"/>
              </a:ext>
            </a:extLst>
          </p:cNvPr>
          <p:cNvSpPr txBox="1"/>
          <p:nvPr/>
        </p:nvSpPr>
        <p:spPr>
          <a:xfrm>
            <a:off x="6801068" y="1078705"/>
            <a:ext cx="10344150" cy="810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400" dirty="0">
              <a:latin typeface="Helvetica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fr-FR" sz="3600" dirty="0"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</a:rPr>
              <a:t>Ce que j’en retiens</a:t>
            </a:r>
          </a:p>
          <a:p>
            <a:pPr algn="ctr">
              <a:lnSpc>
                <a:spcPct val="150000"/>
              </a:lnSpc>
            </a:pPr>
            <a:endParaRPr lang="fr-CA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CA" sz="2800" dirty="0"/>
              <a:t>Comment l’évaluation à l’oral peut contribuer à bonifier les pratiques d’évaluation? 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CA" sz="2800" dirty="0"/>
              <a:t>Est-ce que l’évaluation à l’oral est une avenue à explorer davantage dans mes cours?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CA" sz="2800" dirty="0"/>
              <a:t>Quels éléments de l’expérimentation de chaque personne sont pertinents à prendre en considération dans mon contexte?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CA" sz="2800" dirty="0"/>
              <a:t>Comment cette CIR contribue à mon développement professionnel? 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CA" sz="2800" dirty="0"/>
              <a:t>Comment le transfert de connaissances contribue à mon développement professionnel?</a:t>
            </a:r>
          </a:p>
        </p:txBody>
      </p:sp>
    </p:spTree>
    <p:extLst>
      <p:ext uri="{BB962C8B-B14F-4D97-AF65-F5344CB8AC3E}">
        <p14:creationId xmlns:p14="http://schemas.microsoft.com/office/powerpoint/2010/main" val="3496753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0D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335BC6-91E3-3300-CF7F-243B4D238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C19CABD-5E63-2ECA-3E93-30B308182157}"/>
              </a:ext>
            </a:extLst>
          </p:cNvPr>
          <p:cNvSpPr/>
          <p:nvPr/>
        </p:nvSpPr>
        <p:spPr>
          <a:xfrm>
            <a:off x="-378619" y="-285751"/>
            <a:ext cx="19045238" cy="10858501"/>
          </a:xfrm>
          <a:prstGeom prst="rect">
            <a:avLst/>
          </a:prstGeom>
          <a:solidFill>
            <a:srgbClr val="FEE9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901AA8F-5E6C-60DE-F80F-19C7A22B14B2}"/>
              </a:ext>
            </a:extLst>
          </p:cNvPr>
          <p:cNvSpPr/>
          <p:nvPr/>
        </p:nvSpPr>
        <p:spPr>
          <a:xfrm>
            <a:off x="-657225" y="-376634"/>
            <a:ext cx="5715000" cy="10897391"/>
          </a:xfrm>
          <a:prstGeom prst="rect">
            <a:avLst/>
          </a:prstGeom>
          <a:gradFill flip="none" rotWithShape="1">
            <a:gsLst>
              <a:gs pos="0">
                <a:srgbClr val="9BB1CC"/>
              </a:gs>
              <a:gs pos="59000">
                <a:srgbClr val="7693CA"/>
              </a:gs>
              <a:gs pos="65000">
                <a:srgbClr val="7693CA"/>
              </a:gs>
              <a:gs pos="100000">
                <a:srgbClr val="9BB1C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E4ACE5FC-03C9-15D9-62D7-8A8B89F42FE5}"/>
              </a:ext>
            </a:extLst>
          </p:cNvPr>
          <p:cNvSpPr txBox="1"/>
          <p:nvPr/>
        </p:nvSpPr>
        <p:spPr>
          <a:xfrm>
            <a:off x="533878" y="1720522"/>
            <a:ext cx="4252433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dirty="0" err="1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Activité</a:t>
            </a:r>
            <a:r>
              <a:rPr lang="en-US" sz="5400" dirty="0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 5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FC739D7-D24D-6F85-5C64-42839383A868}"/>
              </a:ext>
            </a:extLst>
          </p:cNvPr>
          <p:cNvSpPr/>
          <p:nvPr/>
        </p:nvSpPr>
        <p:spPr>
          <a:xfrm>
            <a:off x="533879" y="3423686"/>
            <a:ext cx="3594352" cy="1962026"/>
          </a:xfrm>
          <a:prstGeom prst="roundRect">
            <a:avLst>
              <a:gd name="adj" fmla="val 3947"/>
            </a:avLst>
          </a:prstGeom>
          <a:solidFill>
            <a:srgbClr val="CBD5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>
              <a:solidFill>
                <a:schemeClr val="tx1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AF876B2-5B4E-0477-A029-5DD68BC386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9651" y="2804106"/>
            <a:ext cx="1374328" cy="170943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B874440-806F-3ABA-65E9-9E8597B9FE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604416" y="6486144"/>
            <a:ext cx="2363789" cy="1499968"/>
          </a:xfrm>
          <a:prstGeom prst="rect">
            <a:avLst/>
          </a:prstGeom>
        </p:spPr>
      </p:pic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28F6A02F-D698-0B2D-EA55-A3FDA817CD25}"/>
              </a:ext>
            </a:extLst>
          </p:cNvPr>
          <p:cNvSpPr/>
          <p:nvPr/>
        </p:nvSpPr>
        <p:spPr>
          <a:xfrm>
            <a:off x="6246811" y="461686"/>
            <a:ext cx="11506453" cy="9363628"/>
          </a:xfrm>
          <a:prstGeom prst="roundRect">
            <a:avLst>
              <a:gd name="adj" fmla="val 394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A939BB4-5841-EC92-135A-8B6916E2A373}"/>
              </a:ext>
            </a:extLst>
          </p:cNvPr>
          <p:cNvSpPr txBox="1"/>
          <p:nvPr/>
        </p:nvSpPr>
        <p:spPr>
          <a:xfrm>
            <a:off x="6801068" y="1078705"/>
            <a:ext cx="10344150" cy="5363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400" dirty="0">
              <a:latin typeface="Helvetica" pitchFamily="2" charset="0"/>
            </a:endParaRPr>
          </a:p>
          <a:p>
            <a:pPr algn="ctr">
              <a:lnSpc>
                <a:spcPct val="150000"/>
              </a:lnSpc>
            </a:pPr>
            <a:endParaRPr lang="fr-CA" sz="3600" dirty="0">
              <a:latin typeface="Hiragino Kaku Gothic StdN W8" panose="020B0800000000000000" pitchFamily="34" charset="-128"/>
              <a:ea typeface="Hiragino Kaku Gothic StdN W8" panose="020B0800000000000000" pitchFamily="34" charset="-128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</a:pPr>
            <a:endParaRPr lang="fr-CA" sz="3600" dirty="0">
              <a:latin typeface="Hiragino Kaku Gothic StdN W8" panose="020B0800000000000000" pitchFamily="34" charset="-128"/>
              <a:ea typeface="Hiragino Kaku Gothic StdN W8" panose="020B0800000000000000" pitchFamily="34" charset="-128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fr-CA" sz="3600" dirty="0"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</a:rPr>
              <a:t>Et après...</a:t>
            </a:r>
          </a:p>
          <a:p>
            <a:pPr algn="ctr">
              <a:lnSpc>
                <a:spcPct val="150000"/>
              </a:lnSpc>
            </a:pPr>
            <a:endParaRPr lang="fr-CA" sz="3600" dirty="0">
              <a:latin typeface="Hiragino Kaku Gothic StdN W8" panose="020B0800000000000000" pitchFamily="34" charset="-128"/>
              <a:ea typeface="Hiragino Kaku Gothic StdN W8" panose="020B0800000000000000" pitchFamily="34" charset="-128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fr-CA" sz="3600" dirty="0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</a:rPr>
              <a:t>quelles seront vos pistes d’action à court terme</a:t>
            </a:r>
            <a:r>
              <a:rPr lang="fr-CA" sz="3600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</a:rPr>
              <a:t>?  à long </a:t>
            </a:r>
            <a:r>
              <a:rPr lang="fr-CA" sz="3600" dirty="0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</a:rPr>
              <a:t>terme? 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67BBBB21-8FD4-D48A-E451-1915B07C2D33}"/>
              </a:ext>
            </a:extLst>
          </p:cNvPr>
          <p:cNvSpPr txBox="1"/>
          <p:nvPr/>
        </p:nvSpPr>
        <p:spPr>
          <a:xfrm>
            <a:off x="909008" y="3928859"/>
            <a:ext cx="3594352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200" dirty="0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Retour sur </a:t>
            </a:r>
            <a:r>
              <a:rPr lang="en-US" sz="3200" dirty="0" err="1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l’expérimentation</a:t>
            </a:r>
            <a:endParaRPr lang="en-US" sz="3200" dirty="0">
              <a:latin typeface="Helvetica" pitchFamily="2" charset="0"/>
              <a:ea typeface="Hiragino Kaku Gothic StdN W8" panose="020B0800000000000000" pitchFamily="34" charset="-128"/>
              <a:cs typeface="Mangal" panose="02040503050203030202" pitchFamily="18" charset="0"/>
              <a:sym typeface="Glacial Indifference"/>
            </a:endParaRPr>
          </a:p>
        </p:txBody>
      </p:sp>
    </p:spTree>
    <p:extLst>
      <p:ext uri="{BB962C8B-B14F-4D97-AF65-F5344CB8AC3E}">
        <p14:creationId xmlns:p14="http://schemas.microsoft.com/office/powerpoint/2010/main" val="2225624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6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F6A2D79-9E38-3315-975B-0C0139B31D09}"/>
              </a:ext>
            </a:extLst>
          </p:cNvPr>
          <p:cNvSpPr/>
          <p:nvPr/>
        </p:nvSpPr>
        <p:spPr>
          <a:xfrm>
            <a:off x="-328613" y="-357188"/>
            <a:ext cx="19045238" cy="10858501"/>
          </a:xfrm>
          <a:prstGeom prst="rect">
            <a:avLst/>
          </a:prstGeom>
          <a:solidFill>
            <a:srgbClr val="FEE9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extBox 8"/>
          <p:cNvSpPr txBox="1"/>
          <p:nvPr/>
        </p:nvSpPr>
        <p:spPr>
          <a:xfrm>
            <a:off x="4006600" y="3834040"/>
            <a:ext cx="3414715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dirty="0">
                <a:solidFill>
                  <a:srgbClr val="000000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Plan de séance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A739E4F6-5BB1-6697-3282-B93C1AEBBB7A}"/>
              </a:ext>
            </a:extLst>
          </p:cNvPr>
          <p:cNvSpPr/>
          <p:nvPr/>
        </p:nvSpPr>
        <p:spPr>
          <a:xfrm>
            <a:off x="8572500" y="317047"/>
            <a:ext cx="8015289" cy="7455353"/>
          </a:xfrm>
          <a:prstGeom prst="roundRect">
            <a:avLst>
              <a:gd name="adj" fmla="val 785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F41ED197-9ADF-4D32-0064-90B8D1A5C27C}"/>
              </a:ext>
            </a:extLst>
          </p:cNvPr>
          <p:cNvCxnSpPr/>
          <p:nvPr/>
        </p:nvCxnSpPr>
        <p:spPr>
          <a:xfrm>
            <a:off x="8308181" y="1843088"/>
            <a:ext cx="8465344" cy="0"/>
          </a:xfrm>
          <a:prstGeom prst="line">
            <a:avLst/>
          </a:prstGeom>
          <a:ln w="12700">
            <a:solidFill>
              <a:srgbClr val="FEE9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821B10EA-762F-15B6-2E43-7DA3B3EAA359}"/>
              </a:ext>
            </a:extLst>
          </p:cNvPr>
          <p:cNvCxnSpPr/>
          <p:nvPr/>
        </p:nvCxnSpPr>
        <p:spPr>
          <a:xfrm>
            <a:off x="8308181" y="3328988"/>
            <a:ext cx="8465344" cy="0"/>
          </a:xfrm>
          <a:prstGeom prst="line">
            <a:avLst/>
          </a:prstGeom>
          <a:ln w="12700">
            <a:solidFill>
              <a:srgbClr val="FEE9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EC0CF49-ABCA-FB34-903A-6503937656AB}"/>
              </a:ext>
            </a:extLst>
          </p:cNvPr>
          <p:cNvCxnSpPr/>
          <p:nvPr/>
        </p:nvCxnSpPr>
        <p:spPr>
          <a:xfrm>
            <a:off x="8308181" y="4786313"/>
            <a:ext cx="8465344" cy="0"/>
          </a:xfrm>
          <a:prstGeom prst="line">
            <a:avLst/>
          </a:prstGeom>
          <a:ln w="12700">
            <a:solidFill>
              <a:srgbClr val="FEE9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EDE2DE8F-721A-24EF-25CB-514FBFD313E8}"/>
              </a:ext>
            </a:extLst>
          </p:cNvPr>
          <p:cNvCxnSpPr/>
          <p:nvPr/>
        </p:nvCxnSpPr>
        <p:spPr>
          <a:xfrm>
            <a:off x="8308181" y="6286500"/>
            <a:ext cx="8465344" cy="0"/>
          </a:xfrm>
          <a:prstGeom prst="line">
            <a:avLst/>
          </a:prstGeom>
          <a:ln w="12700">
            <a:solidFill>
              <a:srgbClr val="FEE9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 20">
            <a:extLst>
              <a:ext uri="{FF2B5EF4-FFF2-40B4-BE49-F238E27FC236}">
                <a16:creationId xmlns:a16="http://schemas.microsoft.com/office/drawing/2014/main" id="{50D44BE7-89FC-ED34-9C4E-2BD9873CD9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29" y="4501251"/>
            <a:ext cx="4213771" cy="483842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FD2C58C-7A67-5FFD-1173-18402A191072}"/>
              </a:ext>
            </a:extLst>
          </p:cNvPr>
          <p:cNvSpPr/>
          <p:nvPr/>
        </p:nvSpPr>
        <p:spPr>
          <a:xfrm>
            <a:off x="-228600" y="9148977"/>
            <a:ext cx="18945225" cy="1660953"/>
          </a:xfrm>
          <a:prstGeom prst="rect">
            <a:avLst/>
          </a:prstGeom>
          <a:solidFill>
            <a:srgbClr val="E051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B65C6EE-3998-D871-DB39-0A7037C07F10}"/>
              </a:ext>
            </a:extLst>
          </p:cNvPr>
          <p:cNvSpPr txBox="1"/>
          <p:nvPr/>
        </p:nvSpPr>
        <p:spPr>
          <a:xfrm>
            <a:off x="9579768" y="1078226"/>
            <a:ext cx="5922169" cy="6341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000"/>
              </a:lnSpc>
              <a:spcAft>
                <a:spcPts val="8400"/>
              </a:spcAft>
              <a:buAutoNum type="arabicPeriod"/>
            </a:pPr>
            <a:r>
              <a:rPr lang="fr-FR" sz="3200" dirty="0">
                <a:latin typeface="Helvetica" pitchFamily="2" charset="0"/>
              </a:rPr>
              <a:t> Mot de bienvenue</a:t>
            </a:r>
          </a:p>
          <a:p>
            <a:pPr marL="342900" indent="-342900">
              <a:lnSpc>
                <a:spcPts val="3000"/>
              </a:lnSpc>
              <a:spcAft>
                <a:spcPts val="8400"/>
              </a:spcAft>
              <a:buAutoNum type="arabicPeriod"/>
            </a:pPr>
            <a:r>
              <a:rPr lang="fr-FR" sz="3200" dirty="0">
                <a:latin typeface="Helvetica" pitchFamily="2" charset="0"/>
              </a:rPr>
              <a:t> Mise en situation</a:t>
            </a:r>
          </a:p>
          <a:p>
            <a:pPr marL="342900" indent="-342900">
              <a:lnSpc>
                <a:spcPts val="3000"/>
              </a:lnSpc>
              <a:spcAft>
                <a:spcPts val="8400"/>
              </a:spcAft>
              <a:buAutoNum type="arabicPeriod"/>
            </a:pPr>
            <a:r>
              <a:rPr lang="fr-FR" sz="3200" dirty="0">
                <a:latin typeface="Helvetica" pitchFamily="2" charset="0"/>
              </a:rPr>
              <a:t> Présentation de la ressource</a:t>
            </a:r>
          </a:p>
          <a:p>
            <a:pPr marL="342900" indent="-342900">
              <a:lnSpc>
                <a:spcPts val="3000"/>
              </a:lnSpc>
              <a:spcAft>
                <a:spcPts val="8400"/>
              </a:spcAft>
              <a:buAutoNum type="arabicPeriod"/>
            </a:pPr>
            <a:r>
              <a:rPr lang="fr-FR" sz="3200" dirty="0">
                <a:latin typeface="Helvetica" pitchFamily="2" charset="0"/>
              </a:rPr>
              <a:t> Avocat du diable</a:t>
            </a:r>
          </a:p>
          <a:p>
            <a:pPr marL="342900" indent="-342900">
              <a:lnSpc>
                <a:spcPts val="3000"/>
              </a:lnSpc>
              <a:spcAft>
                <a:spcPts val="8400"/>
              </a:spcAft>
              <a:buAutoNum type="arabicPeriod"/>
            </a:pPr>
            <a:r>
              <a:rPr lang="fr-FR" sz="3200" dirty="0">
                <a:latin typeface="Helvetica" pitchFamily="2" charset="0"/>
              </a:rPr>
              <a:t> Expérimentation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0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7AFB93F-6BAA-39EF-62A8-8F659CEBA8E9}"/>
              </a:ext>
            </a:extLst>
          </p:cNvPr>
          <p:cNvSpPr/>
          <p:nvPr/>
        </p:nvSpPr>
        <p:spPr>
          <a:xfrm>
            <a:off x="-378619" y="-285751"/>
            <a:ext cx="19045238" cy="10858501"/>
          </a:xfrm>
          <a:prstGeom prst="rect">
            <a:avLst/>
          </a:prstGeom>
          <a:solidFill>
            <a:srgbClr val="FEE9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FFC155-8D38-6252-2240-C6F3C400133B}"/>
              </a:ext>
            </a:extLst>
          </p:cNvPr>
          <p:cNvSpPr/>
          <p:nvPr/>
        </p:nvSpPr>
        <p:spPr>
          <a:xfrm>
            <a:off x="-657225" y="-376634"/>
            <a:ext cx="5715000" cy="10897391"/>
          </a:xfrm>
          <a:prstGeom prst="rect">
            <a:avLst/>
          </a:prstGeom>
          <a:gradFill flip="none" rotWithShape="1">
            <a:gsLst>
              <a:gs pos="0">
                <a:srgbClr val="9BB1CC"/>
              </a:gs>
              <a:gs pos="59000">
                <a:srgbClr val="7693CA"/>
              </a:gs>
              <a:gs pos="65000">
                <a:srgbClr val="7693CA"/>
              </a:gs>
              <a:gs pos="100000">
                <a:srgbClr val="9BB1C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C4C3A02F-D108-3C52-B088-444E25F1A6E6}"/>
              </a:ext>
            </a:extLst>
          </p:cNvPr>
          <p:cNvSpPr txBox="1"/>
          <p:nvPr/>
        </p:nvSpPr>
        <p:spPr>
          <a:xfrm>
            <a:off x="534736" y="1720522"/>
            <a:ext cx="4251575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dirty="0" err="1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Activité</a:t>
            </a:r>
            <a:r>
              <a:rPr lang="en-US" sz="5400" dirty="0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 1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0C24C127-A702-A9B7-02E6-E65345F4170A}"/>
              </a:ext>
            </a:extLst>
          </p:cNvPr>
          <p:cNvSpPr/>
          <p:nvPr/>
        </p:nvSpPr>
        <p:spPr>
          <a:xfrm>
            <a:off x="533879" y="3423685"/>
            <a:ext cx="3594352" cy="2487677"/>
          </a:xfrm>
          <a:prstGeom prst="roundRect">
            <a:avLst>
              <a:gd name="adj" fmla="val 3947"/>
            </a:avLst>
          </a:prstGeom>
          <a:solidFill>
            <a:srgbClr val="CBD5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3EC5D144-E816-2036-9B39-7BFB1EA58A06}"/>
              </a:ext>
            </a:extLst>
          </p:cNvPr>
          <p:cNvSpPr txBox="1"/>
          <p:nvPr/>
        </p:nvSpPr>
        <p:spPr>
          <a:xfrm>
            <a:off x="909008" y="3928859"/>
            <a:ext cx="3594352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200" dirty="0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Activation des </a:t>
            </a:r>
            <a:r>
              <a:rPr lang="en-US" sz="3200" dirty="0" err="1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connaissances</a:t>
            </a:r>
            <a:r>
              <a:rPr lang="en-US" sz="3200" dirty="0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 </a:t>
            </a:r>
            <a:r>
              <a:rPr lang="en-US" sz="3200" dirty="0" err="1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antérieures</a:t>
            </a:r>
            <a:endParaRPr lang="en-US" sz="3200" dirty="0">
              <a:latin typeface="Helvetica" pitchFamily="2" charset="0"/>
              <a:ea typeface="Hiragino Kaku Gothic StdN W8" panose="020B0800000000000000" pitchFamily="34" charset="-128"/>
              <a:cs typeface="Mangal" panose="02040503050203030202" pitchFamily="18" charset="0"/>
              <a:sym typeface="Glacial Indifference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BE2F1BAA-89D3-B9E2-CC4C-A477C86BDF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9651" y="2804106"/>
            <a:ext cx="1374328" cy="1709438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F58B1BF-CB5E-2AAE-DF0F-E635390600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604416" y="6486144"/>
            <a:ext cx="2363789" cy="1499968"/>
          </a:xfrm>
          <a:prstGeom prst="rect">
            <a:avLst/>
          </a:prstGeom>
        </p:spPr>
      </p:pic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FBA61C8F-0A13-562A-6C3D-9D9F0B7A0938}"/>
              </a:ext>
            </a:extLst>
          </p:cNvPr>
          <p:cNvSpPr/>
          <p:nvPr/>
        </p:nvSpPr>
        <p:spPr>
          <a:xfrm>
            <a:off x="6246811" y="461686"/>
            <a:ext cx="11506453" cy="9363628"/>
          </a:xfrm>
          <a:prstGeom prst="roundRect">
            <a:avLst>
              <a:gd name="adj" fmla="val 394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9D26183-010A-5298-BB56-900F823E7D1A}"/>
              </a:ext>
            </a:extLst>
          </p:cNvPr>
          <p:cNvSpPr txBox="1"/>
          <p:nvPr/>
        </p:nvSpPr>
        <p:spPr>
          <a:xfrm>
            <a:off x="6827962" y="1078705"/>
            <a:ext cx="10344150" cy="81868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fr-CA" dirty="0"/>
            </a:br>
            <a:endParaRPr lang="fr-CA" dirty="0"/>
          </a:p>
          <a:p>
            <a:pPr algn="ctr"/>
            <a:r>
              <a:rPr lang="fr-CA" sz="3200" dirty="0"/>
              <a:t>Vous assistez à la rencontre de validation des plans de cours. Votre collègue Julie expose les grandes lignes de son évaluation synthèse. Elle précise que l’évaluation finale se fera à l’oral, car elle considère que ce type d’évaluation favorise l’inclusion et permet aux personnes étudiantes de mieux exprimer leur compréhension.</a:t>
            </a:r>
          </a:p>
          <a:p>
            <a:pPr algn="ctr"/>
            <a:br>
              <a:rPr lang="fr-CA" sz="3200" dirty="0"/>
            </a:br>
            <a:endParaRPr lang="fr-CA" sz="3200" dirty="0"/>
          </a:p>
          <a:p>
            <a:pPr algn="ctr"/>
            <a:r>
              <a:rPr lang="fr-CA" sz="3200" dirty="0"/>
              <a:t>Louis prend la parole pour soulever quelques préoccupations. Il demande si cette méthode d’évaluation ne risque pas de pénaliser certaines personnes ayant plus de difficulté à s’exprimer. </a:t>
            </a:r>
          </a:p>
          <a:p>
            <a:pPr algn="ctr"/>
            <a:endParaRPr lang="fr-CA" sz="3200" dirty="0"/>
          </a:p>
          <a:p>
            <a:pPr algn="ctr"/>
            <a:r>
              <a:rPr lang="fr-CA" sz="3200" b="1" dirty="0"/>
              <a:t>QU’EN PENSEZ-VOUS?</a:t>
            </a:r>
          </a:p>
          <a:p>
            <a:r>
              <a:rPr lang="fr-CA" dirty="0"/>
              <a:t> </a:t>
            </a:r>
          </a:p>
          <a:p>
            <a:endParaRPr lang="fr-FR" sz="2400" dirty="0">
              <a:latin typeface="Helvetica" pitchFamily="2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0D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F31450-3352-F8F4-EDF4-F1C3FF1F8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825DA2D-5B71-5A17-8C94-21CA1C8C6F1B}"/>
              </a:ext>
            </a:extLst>
          </p:cNvPr>
          <p:cNvSpPr/>
          <p:nvPr/>
        </p:nvSpPr>
        <p:spPr>
          <a:xfrm>
            <a:off x="-378619" y="-285751"/>
            <a:ext cx="19045238" cy="10858501"/>
          </a:xfrm>
          <a:prstGeom prst="rect">
            <a:avLst/>
          </a:prstGeom>
          <a:solidFill>
            <a:srgbClr val="FEE9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7D30D92-8E6E-A7F5-8D91-A1CD7E955D3F}"/>
              </a:ext>
            </a:extLst>
          </p:cNvPr>
          <p:cNvSpPr/>
          <p:nvPr/>
        </p:nvSpPr>
        <p:spPr>
          <a:xfrm>
            <a:off x="-657225" y="-376634"/>
            <a:ext cx="5715000" cy="10897391"/>
          </a:xfrm>
          <a:prstGeom prst="rect">
            <a:avLst/>
          </a:prstGeom>
          <a:gradFill flip="none" rotWithShape="1">
            <a:gsLst>
              <a:gs pos="0">
                <a:srgbClr val="9BB1CC"/>
              </a:gs>
              <a:gs pos="59000">
                <a:srgbClr val="7693CA"/>
              </a:gs>
              <a:gs pos="65000">
                <a:srgbClr val="7693CA"/>
              </a:gs>
              <a:gs pos="100000">
                <a:srgbClr val="9BB1C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TextBox 8">
            <a:extLst>
              <a:ext uri="{FF2B5EF4-FFF2-40B4-BE49-F238E27FC236}">
                <a16:creationId xmlns:a16="http://schemas.microsoft.com/office/drawing/2014/main" id="{4F1B95A4-746E-CD36-C215-DF2A2F8BF781}"/>
              </a:ext>
            </a:extLst>
          </p:cNvPr>
          <p:cNvSpPr txBox="1"/>
          <p:nvPr/>
        </p:nvSpPr>
        <p:spPr>
          <a:xfrm>
            <a:off x="534736" y="1720522"/>
            <a:ext cx="4251575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dirty="0" err="1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Activité</a:t>
            </a:r>
            <a:r>
              <a:rPr lang="en-US" sz="5400" dirty="0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 2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DBEC024E-2CA8-5549-05C0-87CE4242C868}"/>
              </a:ext>
            </a:extLst>
          </p:cNvPr>
          <p:cNvSpPr/>
          <p:nvPr/>
        </p:nvSpPr>
        <p:spPr>
          <a:xfrm>
            <a:off x="533879" y="3423686"/>
            <a:ext cx="3594352" cy="1976990"/>
          </a:xfrm>
          <a:prstGeom prst="roundRect">
            <a:avLst>
              <a:gd name="adj" fmla="val 3947"/>
            </a:avLst>
          </a:prstGeom>
          <a:solidFill>
            <a:srgbClr val="CBD5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136553B2-0AEC-8318-07BC-EEDB56A0E7BF}"/>
              </a:ext>
            </a:extLst>
          </p:cNvPr>
          <p:cNvSpPr txBox="1"/>
          <p:nvPr/>
        </p:nvSpPr>
        <p:spPr>
          <a:xfrm>
            <a:off x="909008" y="3928859"/>
            <a:ext cx="3594352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200" dirty="0" err="1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Présentation</a:t>
            </a:r>
            <a:endParaRPr lang="en-US" sz="3200" dirty="0">
              <a:latin typeface="Helvetica" pitchFamily="2" charset="0"/>
              <a:ea typeface="Hiragino Kaku Gothic StdN W8" panose="020B0800000000000000" pitchFamily="34" charset="-128"/>
              <a:cs typeface="Mangal" panose="02040503050203030202" pitchFamily="18" charset="0"/>
              <a:sym typeface="Glacial Indifference"/>
            </a:endParaRPr>
          </a:p>
          <a:p>
            <a:r>
              <a:rPr lang="en-US" sz="3200" dirty="0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de la </a:t>
            </a:r>
            <a:r>
              <a:rPr lang="en-US" sz="3200" dirty="0" err="1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ressource</a:t>
            </a:r>
            <a:endParaRPr lang="en-US" sz="3200" dirty="0">
              <a:latin typeface="Helvetica" pitchFamily="2" charset="0"/>
              <a:ea typeface="Hiragino Kaku Gothic StdN W8" panose="020B0800000000000000" pitchFamily="34" charset="-128"/>
              <a:cs typeface="Mangal" panose="02040503050203030202" pitchFamily="18" charset="0"/>
              <a:sym typeface="Glacial Indifference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450F0695-ED74-8EFD-A816-27D49470D0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9651" y="2804106"/>
            <a:ext cx="1374328" cy="1709438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0DB7A1E-AA5C-C3FB-6717-042CE8DAAA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604416" y="6486144"/>
            <a:ext cx="2363789" cy="1499968"/>
          </a:xfrm>
          <a:prstGeom prst="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023F337B-9CB2-816F-517A-FF6789E01023}"/>
              </a:ext>
            </a:extLst>
          </p:cNvPr>
          <p:cNvSpPr/>
          <p:nvPr/>
        </p:nvSpPr>
        <p:spPr>
          <a:xfrm>
            <a:off x="6246811" y="461686"/>
            <a:ext cx="11506453" cy="9363628"/>
          </a:xfrm>
          <a:prstGeom prst="roundRect">
            <a:avLst>
              <a:gd name="adj" fmla="val 394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65B393D9-FAA1-9640-FC47-D8E82CDBEB94}"/>
              </a:ext>
            </a:extLst>
          </p:cNvPr>
          <p:cNvSpPr txBox="1"/>
          <p:nvPr/>
        </p:nvSpPr>
        <p:spPr>
          <a:xfrm>
            <a:off x="6827962" y="1078705"/>
            <a:ext cx="10344150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fr-CA" dirty="0"/>
            </a:br>
            <a:endParaRPr lang="fr-CA" dirty="0"/>
          </a:p>
          <a:p>
            <a:pPr algn="ctr"/>
            <a:r>
              <a:rPr lang="fr-CA" sz="3600" dirty="0"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</a:rPr>
              <a:t>Problématique </a:t>
            </a:r>
          </a:p>
          <a:p>
            <a:br>
              <a:rPr lang="fr-CA" dirty="0"/>
            </a:br>
            <a:endParaRPr lang="fr-CA" dirty="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CA" sz="3200" dirty="0"/>
              <a:t>L’évaluation à l’écrit est longue à corriger. 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CA" sz="3200" dirty="0"/>
              <a:t>Elle n’est pas toujours significative pour les personnes étudiantes. 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CA" sz="3200" dirty="0"/>
              <a:t>Elle ne permet pas toujours de valider réellement la compréhension des personnes étudiantes. 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CA" sz="3200" dirty="0"/>
              <a:t>Le plagiat et l’utilisation de l’IA sont des enjeux présents dans l’évaluation écrite. </a:t>
            </a:r>
          </a:p>
          <a:p>
            <a:endParaRPr lang="fr-CA" dirty="0"/>
          </a:p>
          <a:p>
            <a:endParaRPr lang="fr-CA" dirty="0"/>
          </a:p>
          <a:p>
            <a:endParaRPr lang="fr-FR" sz="2400" dirty="0">
              <a:latin typeface="Helvetica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64955E2-72B6-502E-9EEE-9FF96BA23DD6}"/>
              </a:ext>
            </a:extLst>
          </p:cNvPr>
          <p:cNvSpPr txBox="1"/>
          <p:nvPr/>
        </p:nvSpPr>
        <p:spPr>
          <a:xfrm>
            <a:off x="6246811" y="9821574"/>
            <a:ext cx="115064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dirty="0" err="1"/>
              <a:t>Huxham</a:t>
            </a:r>
            <a:r>
              <a:rPr lang="en-CA" dirty="0"/>
              <a:t>, M., Campbell, F. et Westwood, J. Oral versus written assessments: a test of student performance and attitudes, </a:t>
            </a:r>
            <a:r>
              <a:rPr lang="en-CA" i="1" dirty="0"/>
              <a:t>Assessment &amp; Evaluation in higher education, 47</a:t>
            </a:r>
            <a:r>
              <a:rPr lang="en-CA" dirty="0"/>
              <a:t>(1), 125-136. </a:t>
            </a:r>
            <a:r>
              <a:rPr lang="en-CA" u="sng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https://doi.org/10.1080/02602938.2010.515012</a:t>
            </a:r>
            <a:r>
              <a:rPr lang="en-CA" dirty="0"/>
              <a:t> 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18190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0D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CF4BF6-DA2A-C779-BFB1-114155B1C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D935154-A45C-9D64-EC76-C2F9C79ACBE1}"/>
              </a:ext>
            </a:extLst>
          </p:cNvPr>
          <p:cNvSpPr/>
          <p:nvPr/>
        </p:nvSpPr>
        <p:spPr>
          <a:xfrm>
            <a:off x="-378619" y="-285751"/>
            <a:ext cx="19045238" cy="10858501"/>
          </a:xfrm>
          <a:prstGeom prst="rect">
            <a:avLst/>
          </a:prstGeom>
          <a:solidFill>
            <a:srgbClr val="FEE9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FD4ECA5-DD68-1CDE-ADCA-AA972B3F482E}"/>
              </a:ext>
            </a:extLst>
          </p:cNvPr>
          <p:cNvSpPr/>
          <p:nvPr/>
        </p:nvSpPr>
        <p:spPr>
          <a:xfrm>
            <a:off x="-657225" y="-376634"/>
            <a:ext cx="5715000" cy="10897391"/>
          </a:xfrm>
          <a:prstGeom prst="rect">
            <a:avLst/>
          </a:prstGeom>
          <a:gradFill flip="none" rotWithShape="1">
            <a:gsLst>
              <a:gs pos="0">
                <a:srgbClr val="9BB1CC"/>
              </a:gs>
              <a:gs pos="59000">
                <a:srgbClr val="7693CA"/>
              </a:gs>
              <a:gs pos="65000">
                <a:srgbClr val="7693CA"/>
              </a:gs>
              <a:gs pos="100000">
                <a:srgbClr val="9BB1C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TextBox 8">
            <a:extLst>
              <a:ext uri="{FF2B5EF4-FFF2-40B4-BE49-F238E27FC236}">
                <a16:creationId xmlns:a16="http://schemas.microsoft.com/office/drawing/2014/main" id="{0D143147-79CD-0719-78E4-89779546CEF2}"/>
              </a:ext>
            </a:extLst>
          </p:cNvPr>
          <p:cNvSpPr txBox="1"/>
          <p:nvPr/>
        </p:nvSpPr>
        <p:spPr>
          <a:xfrm>
            <a:off x="534736" y="1720522"/>
            <a:ext cx="4251575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dirty="0" err="1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Activité</a:t>
            </a:r>
            <a:r>
              <a:rPr lang="en-US" sz="5400" dirty="0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 2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BD11184B-111E-60B7-49B1-9BCEA144400A}"/>
              </a:ext>
            </a:extLst>
          </p:cNvPr>
          <p:cNvSpPr/>
          <p:nvPr/>
        </p:nvSpPr>
        <p:spPr>
          <a:xfrm>
            <a:off x="533879" y="3423686"/>
            <a:ext cx="3594352" cy="1976990"/>
          </a:xfrm>
          <a:prstGeom prst="roundRect">
            <a:avLst>
              <a:gd name="adj" fmla="val 3947"/>
            </a:avLst>
          </a:prstGeom>
          <a:solidFill>
            <a:srgbClr val="CBD5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EFBE4FD9-071C-E4E7-78D8-D4B297513510}"/>
              </a:ext>
            </a:extLst>
          </p:cNvPr>
          <p:cNvSpPr txBox="1"/>
          <p:nvPr/>
        </p:nvSpPr>
        <p:spPr>
          <a:xfrm>
            <a:off x="909008" y="3928859"/>
            <a:ext cx="3594352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200" dirty="0" err="1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Présentation</a:t>
            </a:r>
            <a:endParaRPr lang="en-US" sz="3200" dirty="0">
              <a:latin typeface="Helvetica" pitchFamily="2" charset="0"/>
              <a:ea typeface="Hiragino Kaku Gothic StdN W8" panose="020B0800000000000000" pitchFamily="34" charset="-128"/>
              <a:cs typeface="Mangal" panose="02040503050203030202" pitchFamily="18" charset="0"/>
              <a:sym typeface="Glacial Indifference"/>
            </a:endParaRPr>
          </a:p>
          <a:p>
            <a:r>
              <a:rPr lang="en-US" sz="3200" dirty="0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de la </a:t>
            </a:r>
            <a:r>
              <a:rPr lang="en-US" sz="3200" dirty="0" err="1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ressource</a:t>
            </a:r>
            <a:endParaRPr lang="en-US" sz="3200" dirty="0">
              <a:latin typeface="Helvetica" pitchFamily="2" charset="0"/>
              <a:ea typeface="Hiragino Kaku Gothic StdN W8" panose="020B0800000000000000" pitchFamily="34" charset="-128"/>
              <a:cs typeface="Mangal" panose="02040503050203030202" pitchFamily="18" charset="0"/>
              <a:sym typeface="Glacial Indifference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1D23805C-A6F6-F93C-062D-053A8D553B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9651" y="2804106"/>
            <a:ext cx="1374328" cy="1709438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A8A3CB17-F2E1-F304-EE6D-2203BCF4CE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604416" y="6486144"/>
            <a:ext cx="2363789" cy="1499968"/>
          </a:xfrm>
          <a:prstGeom prst="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93B3310-D57F-CE9B-4250-74208B8AD61A}"/>
              </a:ext>
            </a:extLst>
          </p:cNvPr>
          <p:cNvSpPr/>
          <p:nvPr/>
        </p:nvSpPr>
        <p:spPr>
          <a:xfrm>
            <a:off x="6246811" y="461686"/>
            <a:ext cx="11506453" cy="9363628"/>
          </a:xfrm>
          <a:prstGeom prst="roundRect">
            <a:avLst>
              <a:gd name="adj" fmla="val 394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5B555EED-0922-25AC-858B-0A9A59FFFDA0}"/>
              </a:ext>
            </a:extLst>
          </p:cNvPr>
          <p:cNvSpPr txBox="1"/>
          <p:nvPr/>
        </p:nvSpPr>
        <p:spPr>
          <a:xfrm>
            <a:off x="6827962" y="1078705"/>
            <a:ext cx="10344150" cy="9602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br>
              <a:rPr lang="fr-CA" dirty="0"/>
            </a:br>
            <a:r>
              <a:rPr lang="fr-CA" sz="3600" dirty="0"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</a:rPr>
              <a:t>Problématique </a:t>
            </a:r>
          </a:p>
          <a:p>
            <a:endParaRPr lang="fr-CA" dirty="0"/>
          </a:p>
          <a:p>
            <a:br>
              <a:rPr lang="fr-CA" dirty="0"/>
            </a:br>
            <a:endParaRPr lang="fr-CA" dirty="0"/>
          </a:p>
          <a:p>
            <a:r>
              <a:rPr lang="fr-CA" sz="3200" dirty="0"/>
              <a:t>L’évaluation à l’oral a pourtant plusieurs bienfaits :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CA" sz="3200" dirty="0"/>
              <a:t>Elle développe les habiletés en communication. 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CA" sz="3200" dirty="0"/>
              <a:t>Elle est authentique.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CA" sz="3200" dirty="0"/>
              <a:t>Elle est inclusive. 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CA" sz="3200" dirty="0"/>
              <a:t>Elle est un moyen efficace de mesurer la compréhension et d’encourager la pensée critique. 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CA" sz="3200" dirty="0"/>
              <a:t>Elle est résistante au plagiat. 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CA" sz="3200" dirty="0"/>
              <a:t>Elle fait son retour dans les dernières années. </a:t>
            </a:r>
          </a:p>
          <a:p>
            <a:endParaRPr lang="fr-CA" sz="3200" dirty="0"/>
          </a:p>
          <a:p>
            <a:pPr algn="ctr"/>
            <a:r>
              <a:rPr lang="fr-CA" sz="3200" b="1" dirty="0"/>
              <a:t>Est-elle efficace? </a:t>
            </a:r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FR" sz="24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685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0D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4992FB-BF50-A581-6623-2B61C8F77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F21671B-6061-7F1F-28D3-FA515E954790}"/>
              </a:ext>
            </a:extLst>
          </p:cNvPr>
          <p:cNvSpPr/>
          <p:nvPr/>
        </p:nvSpPr>
        <p:spPr>
          <a:xfrm>
            <a:off x="-378619" y="-285751"/>
            <a:ext cx="19045238" cy="10858501"/>
          </a:xfrm>
          <a:prstGeom prst="rect">
            <a:avLst/>
          </a:prstGeom>
          <a:solidFill>
            <a:srgbClr val="FEE9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663EFBE-9790-56DB-6762-530587971175}"/>
              </a:ext>
            </a:extLst>
          </p:cNvPr>
          <p:cNvSpPr/>
          <p:nvPr/>
        </p:nvSpPr>
        <p:spPr>
          <a:xfrm>
            <a:off x="-657225" y="-376634"/>
            <a:ext cx="5715000" cy="10897391"/>
          </a:xfrm>
          <a:prstGeom prst="rect">
            <a:avLst/>
          </a:prstGeom>
          <a:gradFill flip="none" rotWithShape="1">
            <a:gsLst>
              <a:gs pos="0">
                <a:srgbClr val="9BB1CC"/>
              </a:gs>
              <a:gs pos="59000">
                <a:srgbClr val="7693CA"/>
              </a:gs>
              <a:gs pos="65000">
                <a:srgbClr val="7693CA"/>
              </a:gs>
              <a:gs pos="100000">
                <a:srgbClr val="9BB1C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TextBox 8">
            <a:extLst>
              <a:ext uri="{FF2B5EF4-FFF2-40B4-BE49-F238E27FC236}">
                <a16:creationId xmlns:a16="http://schemas.microsoft.com/office/drawing/2014/main" id="{31C026AC-FCD3-B730-906B-3B4E0E0A7875}"/>
              </a:ext>
            </a:extLst>
          </p:cNvPr>
          <p:cNvSpPr txBox="1"/>
          <p:nvPr/>
        </p:nvSpPr>
        <p:spPr>
          <a:xfrm>
            <a:off x="534736" y="1720522"/>
            <a:ext cx="4251575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dirty="0" err="1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Activité</a:t>
            </a:r>
            <a:r>
              <a:rPr lang="en-US" sz="5400" dirty="0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 2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24FA5FA3-F1E1-A8A8-46E7-EA77B83BA534}"/>
              </a:ext>
            </a:extLst>
          </p:cNvPr>
          <p:cNvSpPr/>
          <p:nvPr/>
        </p:nvSpPr>
        <p:spPr>
          <a:xfrm>
            <a:off x="533879" y="3423686"/>
            <a:ext cx="3594352" cy="1976990"/>
          </a:xfrm>
          <a:prstGeom prst="roundRect">
            <a:avLst>
              <a:gd name="adj" fmla="val 3947"/>
            </a:avLst>
          </a:prstGeom>
          <a:solidFill>
            <a:srgbClr val="CBD5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7965C2F7-F23C-A7F2-28AF-DA5DF3069AA7}"/>
              </a:ext>
            </a:extLst>
          </p:cNvPr>
          <p:cNvSpPr txBox="1"/>
          <p:nvPr/>
        </p:nvSpPr>
        <p:spPr>
          <a:xfrm>
            <a:off x="909008" y="3928859"/>
            <a:ext cx="3594352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200" dirty="0" err="1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Présentation</a:t>
            </a:r>
            <a:endParaRPr lang="en-US" sz="3200" dirty="0">
              <a:latin typeface="Helvetica" pitchFamily="2" charset="0"/>
              <a:ea typeface="Hiragino Kaku Gothic StdN W8" panose="020B0800000000000000" pitchFamily="34" charset="-128"/>
              <a:cs typeface="Mangal" panose="02040503050203030202" pitchFamily="18" charset="0"/>
              <a:sym typeface="Glacial Indifference"/>
            </a:endParaRPr>
          </a:p>
          <a:p>
            <a:r>
              <a:rPr lang="en-US" sz="3200" dirty="0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de la </a:t>
            </a:r>
            <a:r>
              <a:rPr lang="en-US" sz="3200" dirty="0" err="1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ressource</a:t>
            </a:r>
            <a:endParaRPr lang="en-US" sz="3200" dirty="0">
              <a:latin typeface="Helvetica" pitchFamily="2" charset="0"/>
              <a:ea typeface="Hiragino Kaku Gothic StdN W8" panose="020B0800000000000000" pitchFamily="34" charset="-128"/>
              <a:cs typeface="Mangal" panose="02040503050203030202" pitchFamily="18" charset="0"/>
              <a:sym typeface="Glacial Indifference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BD98A433-7B8F-7A7E-D9F9-8DFE141E42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9651" y="2804106"/>
            <a:ext cx="1374328" cy="1709438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EAAEF3E7-6683-9D15-1C1E-196FF919F9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604416" y="6486144"/>
            <a:ext cx="2363789" cy="1499968"/>
          </a:xfrm>
          <a:prstGeom prst="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CD86421-82D1-4E46-96CA-C3ABB2C60976}"/>
              </a:ext>
            </a:extLst>
          </p:cNvPr>
          <p:cNvSpPr/>
          <p:nvPr/>
        </p:nvSpPr>
        <p:spPr>
          <a:xfrm>
            <a:off x="6246811" y="461686"/>
            <a:ext cx="11506453" cy="9363628"/>
          </a:xfrm>
          <a:prstGeom prst="roundRect">
            <a:avLst>
              <a:gd name="adj" fmla="val 394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4024953-8518-337A-058F-7A383B3486FB}"/>
              </a:ext>
            </a:extLst>
          </p:cNvPr>
          <p:cNvSpPr txBox="1"/>
          <p:nvPr/>
        </p:nvSpPr>
        <p:spPr>
          <a:xfrm>
            <a:off x="6827962" y="1078705"/>
            <a:ext cx="10344150" cy="8617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br>
              <a:rPr lang="fr-CA" dirty="0"/>
            </a:br>
            <a:r>
              <a:rPr lang="fr-CA" sz="3600" dirty="0"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</a:rPr>
              <a:t>Objectifs de la recherche </a:t>
            </a:r>
          </a:p>
          <a:p>
            <a:endParaRPr lang="fr-CA" dirty="0"/>
          </a:p>
          <a:p>
            <a:br>
              <a:rPr lang="fr-CA" dirty="0"/>
            </a:br>
            <a:br>
              <a:rPr lang="fr-CA" dirty="0"/>
            </a:br>
            <a:endParaRPr lang="fr-CA" sz="3200" dirty="0"/>
          </a:p>
          <a:p>
            <a:pPr algn="ctr">
              <a:lnSpc>
                <a:spcPct val="150000"/>
              </a:lnSpc>
            </a:pPr>
            <a:r>
              <a:rPr lang="fr-CA" sz="3200" b="1" dirty="0"/>
              <a:t>Valider</a:t>
            </a:r>
            <a:r>
              <a:rPr lang="fr-CA" sz="3200" dirty="0"/>
              <a:t> l’hypothèse que des personnes étudiantes obtiennent de meilleurs résultats quand les mêmes apprentissages sont évalués à l’oral plutôt qu’à l’écrit. </a:t>
            </a:r>
          </a:p>
          <a:p>
            <a:pPr algn="ctr">
              <a:lnSpc>
                <a:spcPct val="150000"/>
              </a:lnSpc>
            </a:pPr>
            <a:endParaRPr lang="fr-CA" sz="3200" dirty="0"/>
          </a:p>
          <a:p>
            <a:pPr algn="ctr">
              <a:lnSpc>
                <a:spcPct val="150000"/>
              </a:lnSpc>
            </a:pPr>
            <a:r>
              <a:rPr lang="fr-CA" sz="3200" b="1" dirty="0"/>
              <a:t>Comprendre</a:t>
            </a:r>
            <a:r>
              <a:rPr lang="fr-CA" sz="3200" dirty="0"/>
              <a:t> la perception de ce type d’évaluation de la part des personnes étudiantes (à savoir si les personnes étudiantes le trouvent plus stressant). </a:t>
            </a:r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FR" sz="24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219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0D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534AF4-853C-7377-C238-6561EE13F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3B1CF976-7830-578E-4A8E-C9A17FB51FC3}"/>
              </a:ext>
            </a:extLst>
          </p:cNvPr>
          <p:cNvSpPr/>
          <p:nvPr/>
        </p:nvSpPr>
        <p:spPr>
          <a:xfrm>
            <a:off x="-378619" y="-285751"/>
            <a:ext cx="19045238" cy="10858501"/>
          </a:xfrm>
          <a:prstGeom prst="rect">
            <a:avLst/>
          </a:prstGeom>
          <a:solidFill>
            <a:srgbClr val="FEE9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753DCF4-B2D7-68E7-1C5E-83CD4D4AF5E8}"/>
              </a:ext>
            </a:extLst>
          </p:cNvPr>
          <p:cNvSpPr/>
          <p:nvPr/>
        </p:nvSpPr>
        <p:spPr>
          <a:xfrm>
            <a:off x="-657225" y="-376634"/>
            <a:ext cx="5715000" cy="10897391"/>
          </a:xfrm>
          <a:prstGeom prst="rect">
            <a:avLst/>
          </a:prstGeom>
          <a:gradFill flip="none" rotWithShape="1">
            <a:gsLst>
              <a:gs pos="0">
                <a:srgbClr val="9BB1CC"/>
              </a:gs>
              <a:gs pos="59000">
                <a:srgbClr val="7693CA"/>
              </a:gs>
              <a:gs pos="65000">
                <a:srgbClr val="7693CA"/>
              </a:gs>
              <a:gs pos="100000">
                <a:srgbClr val="9BB1C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TextBox 8">
            <a:extLst>
              <a:ext uri="{FF2B5EF4-FFF2-40B4-BE49-F238E27FC236}">
                <a16:creationId xmlns:a16="http://schemas.microsoft.com/office/drawing/2014/main" id="{53ABAED5-DA13-9126-3722-EB184CC64589}"/>
              </a:ext>
            </a:extLst>
          </p:cNvPr>
          <p:cNvSpPr txBox="1"/>
          <p:nvPr/>
        </p:nvSpPr>
        <p:spPr>
          <a:xfrm>
            <a:off x="534736" y="1720522"/>
            <a:ext cx="4251575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dirty="0" err="1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Activité</a:t>
            </a:r>
            <a:r>
              <a:rPr lang="en-US" sz="5400" dirty="0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 2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6CDC853-897F-C477-6928-5DA398093290}"/>
              </a:ext>
            </a:extLst>
          </p:cNvPr>
          <p:cNvSpPr/>
          <p:nvPr/>
        </p:nvSpPr>
        <p:spPr>
          <a:xfrm>
            <a:off x="533879" y="3423686"/>
            <a:ext cx="3594352" cy="1976990"/>
          </a:xfrm>
          <a:prstGeom prst="roundRect">
            <a:avLst>
              <a:gd name="adj" fmla="val 3947"/>
            </a:avLst>
          </a:prstGeom>
          <a:solidFill>
            <a:srgbClr val="CBD5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A8E49591-09D3-C659-6CAF-A0AA8C2F54B2}"/>
              </a:ext>
            </a:extLst>
          </p:cNvPr>
          <p:cNvSpPr txBox="1"/>
          <p:nvPr/>
        </p:nvSpPr>
        <p:spPr>
          <a:xfrm>
            <a:off x="909008" y="3928859"/>
            <a:ext cx="3594352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200" dirty="0" err="1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Présentation</a:t>
            </a:r>
            <a:endParaRPr lang="en-US" sz="3200" dirty="0">
              <a:latin typeface="Helvetica" pitchFamily="2" charset="0"/>
              <a:ea typeface="Hiragino Kaku Gothic StdN W8" panose="020B0800000000000000" pitchFamily="34" charset="-128"/>
              <a:cs typeface="Mangal" panose="02040503050203030202" pitchFamily="18" charset="0"/>
              <a:sym typeface="Glacial Indifference"/>
            </a:endParaRPr>
          </a:p>
          <a:p>
            <a:r>
              <a:rPr lang="en-US" sz="3200" dirty="0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de la </a:t>
            </a:r>
            <a:r>
              <a:rPr lang="en-US" sz="3200" dirty="0" err="1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ressource</a:t>
            </a:r>
            <a:endParaRPr lang="en-US" sz="3200" dirty="0">
              <a:latin typeface="Helvetica" pitchFamily="2" charset="0"/>
              <a:ea typeface="Hiragino Kaku Gothic StdN W8" panose="020B0800000000000000" pitchFamily="34" charset="-128"/>
              <a:cs typeface="Mangal" panose="02040503050203030202" pitchFamily="18" charset="0"/>
              <a:sym typeface="Glacial Indifference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1C5DA330-20F4-DE7B-937F-54BC3D00BB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9651" y="2804106"/>
            <a:ext cx="1374328" cy="1709438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ED2EE21F-0514-B3F5-1D11-EFBCF80B3C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604416" y="6486144"/>
            <a:ext cx="2363789" cy="1499968"/>
          </a:xfrm>
          <a:prstGeom prst="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004EDCC1-5305-C2A0-6721-724F1A4A34F2}"/>
              </a:ext>
            </a:extLst>
          </p:cNvPr>
          <p:cNvSpPr/>
          <p:nvPr/>
        </p:nvSpPr>
        <p:spPr>
          <a:xfrm>
            <a:off x="6246811" y="461686"/>
            <a:ext cx="11506453" cy="9363628"/>
          </a:xfrm>
          <a:prstGeom prst="roundRect">
            <a:avLst>
              <a:gd name="adj" fmla="val 394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C8F469AF-C8BF-1883-6003-7DA529515B35}"/>
              </a:ext>
            </a:extLst>
          </p:cNvPr>
          <p:cNvSpPr txBox="1"/>
          <p:nvPr/>
        </p:nvSpPr>
        <p:spPr>
          <a:xfrm>
            <a:off x="6827962" y="1078705"/>
            <a:ext cx="10344150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3600" dirty="0"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</a:rPr>
              <a:t>Méthodologie </a:t>
            </a:r>
          </a:p>
          <a:p>
            <a:endParaRPr lang="fr-CA" dirty="0"/>
          </a:p>
          <a:p>
            <a:br>
              <a:rPr lang="fr-CA" dirty="0"/>
            </a:br>
            <a:endParaRPr lang="fr-CA" dirty="0"/>
          </a:p>
          <a:p>
            <a:pPr>
              <a:lnSpc>
                <a:spcPct val="150000"/>
              </a:lnSpc>
            </a:pPr>
            <a:r>
              <a:rPr lang="fr-CA" sz="3200" b="1" dirty="0"/>
              <a:t>Personnes participantes :</a:t>
            </a:r>
            <a:r>
              <a:rPr lang="fr-CA" sz="3200" dirty="0"/>
              <a:t> 3 groupes – questions semblables</a:t>
            </a:r>
          </a:p>
          <a:p>
            <a:pPr>
              <a:lnSpc>
                <a:spcPct val="150000"/>
              </a:lnSpc>
            </a:pPr>
            <a:r>
              <a:rPr lang="fr-CA" sz="3200" b="1" dirty="0"/>
              <a:t>Méthodes :</a:t>
            </a:r>
            <a:r>
              <a:rPr lang="fr-CA" sz="3200" dirty="0"/>
              <a:t> Pour le quantitatif: comparaison de moyennes obtenues pour questions semblables</a:t>
            </a:r>
          </a:p>
          <a:p>
            <a:pPr>
              <a:lnSpc>
                <a:spcPct val="150000"/>
              </a:lnSpc>
            </a:pPr>
            <a:r>
              <a:rPr lang="fr-CA" sz="3200" dirty="0"/>
              <a:t>Durée : entrevues (en moyenne 15 minutes)</a:t>
            </a:r>
          </a:p>
          <a:p>
            <a:pPr>
              <a:lnSpc>
                <a:spcPct val="150000"/>
              </a:lnSpc>
            </a:pPr>
            <a:r>
              <a:rPr lang="fr-CA" sz="3200" dirty="0"/>
              <a:t>Pour le qualitatif: question ouverte ou groupes de discussion </a:t>
            </a:r>
            <a:endParaRPr lang="fr-CA" sz="3200" b="1" dirty="0"/>
          </a:p>
          <a:p>
            <a:pPr>
              <a:lnSpc>
                <a:spcPct val="150000"/>
              </a:lnSpc>
            </a:pPr>
            <a:r>
              <a:rPr lang="fr-CA" sz="3200" b="1" dirty="0"/>
              <a:t>Outils : </a:t>
            </a:r>
            <a:r>
              <a:rPr lang="fr-CA" sz="3200" dirty="0"/>
              <a:t>tests statistiques et analyse thématique </a:t>
            </a:r>
          </a:p>
          <a:p>
            <a:pPr>
              <a:lnSpc>
                <a:spcPct val="150000"/>
              </a:lnSpc>
            </a:pPr>
            <a:r>
              <a:rPr lang="fr-CA" sz="3200" b="1" dirty="0"/>
              <a:t>Limites :</a:t>
            </a:r>
            <a:r>
              <a:rPr lang="fr-CA" sz="3200" dirty="0"/>
              <a:t> taille de l’échantillon, seule discipline (biologie)</a:t>
            </a:r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FR" sz="24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091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0D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E97339-F716-F6D8-E3DD-78D9D8E81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363A2206-0BD8-3A55-F6CD-3CF3BE11C11A}"/>
              </a:ext>
            </a:extLst>
          </p:cNvPr>
          <p:cNvSpPr/>
          <p:nvPr/>
        </p:nvSpPr>
        <p:spPr>
          <a:xfrm>
            <a:off x="-378619" y="-285751"/>
            <a:ext cx="19045238" cy="10858501"/>
          </a:xfrm>
          <a:prstGeom prst="rect">
            <a:avLst/>
          </a:prstGeom>
          <a:solidFill>
            <a:srgbClr val="FEE9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337CE34-0D58-6386-2D3E-514B6E7D6B18}"/>
              </a:ext>
            </a:extLst>
          </p:cNvPr>
          <p:cNvSpPr/>
          <p:nvPr/>
        </p:nvSpPr>
        <p:spPr>
          <a:xfrm>
            <a:off x="-657225" y="-376634"/>
            <a:ext cx="5715000" cy="10897391"/>
          </a:xfrm>
          <a:prstGeom prst="rect">
            <a:avLst/>
          </a:prstGeom>
          <a:gradFill flip="none" rotWithShape="1">
            <a:gsLst>
              <a:gs pos="0">
                <a:srgbClr val="9BB1CC"/>
              </a:gs>
              <a:gs pos="59000">
                <a:srgbClr val="7693CA"/>
              </a:gs>
              <a:gs pos="65000">
                <a:srgbClr val="7693CA"/>
              </a:gs>
              <a:gs pos="100000">
                <a:srgbClr val="9BB1C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TextBox 8">
            <a:extLst>
              <a:ext uri="{FF2B5EF4-FFF2-40B4-BE49-F238E27FC236}">
                <a16:creationId xmlns:a16="http://schemas.microsoft.com/office/drawing/2014/main" id="{1A7EE711-AE28-D127-0F24-A4E0CBF32A90}"/>
              </a:ext>
            </a:extLst>
          </p:cNvPr>
          <p:cNvSpPr txBox="1"/>
          <p:nvPr/>
        </p:nvSpPr>
        <p:spPr>
          <a:xfrm>
            <a:off x="534736" y="1720522"/>
            <a:ext cx="4251575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dirty="0" err="1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Activité</a:t>
            </a:r>
            <a:r>
              <a:rPr lang="en-US" sz="5400" dirty="0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 2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4A8A43C8-0D9C-71A0-E3B1-C87C015AF89C}"/>
              </a:ext>
            </a:extLst>
          </p:cNvPr>
          <p:cNvSpPr/>
          <p:nvPr/>
        </p:nvSpPr>
        <p:spPr>
          <a:xfrm>
            <a:off x="533879" y="3423686"/>
            <a:ext cx="3594352" cy="1976990"/>
          </a:xfrm>
          <a:prstGeom prst="roundRect">
            <a:avLst>
              <a:gd name="adj" fmla="val 3947"/>
            </a:avLst>
          </a:prstGeom>
          <a:solidFill>
            <a:srgbClr val="CBD5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92D897FD-A488-2A60-B6CC-98873BABC7C1}"/>
              </a:ext>
            </a:extLst>
          </p:cNvPr>
          <p:cNvSpPr txBox="1"/>
          <p:nvPr/>
        </p:nvSpPr>
        <p:spPr>
          <a:xfrm>
            <a:off x="909008" y="3928859"/>
            <a:ext cx="3594352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200" dirty="0" err="1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Présentation</a:t>
            </a:r>
            <a:endParaRPr lang="en-US" sz="3200" dirty="0">
              <a:latin typeface="Helvetica" pitchFamily="2" charset="0"/>
              <a:ea typeface="Hiragino Kaku Gothic StdN W8" panose="020B0800000000000000" pitchFamily="34" charset="-128"/>
              <a:cs typeface="Mangal" panose="02040503050203030202" pitchFamily="18" charset="0"/>
              <a:sym typeface="Glacial Indifference"/>
            </a:endParaRPr>
          </a:p>
          <a:p>
            <a:r>
              <a:rPr lang="en-US" sz="3200" dirty="0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de la </a:t>
            </a:r>
            <a:r>
              <a:rPr lang="en-US" sz="3200" dirty="0" err="1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ressource</a:t>
            </a:r>
            <a:endParaRPr lang="en-US" sz="3200" dirty="0">
              <a:latin typeface="Helvetica" pitchFamily="2" charset="0"/>
              <a:ea typeface="Hiragino Kaku Gothic StdN W8" panose="020B0800000000000000" pitchFamily="34" charset="-128"/>
              <a:cs typeface="Mangal" panose="02040503050203030202" pitchFamily="18" charset="0"/>
              <a:sym typeface="Glacial Indifference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08FD1151-F7D8-CBDF-E6D5-F7998F088E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9651" y="2804106"/>
            <a:ext cx="1374328" cy="1709438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4282C900-B220-3D9A-6455-0DB5E360F2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604416" y="6486144"/>
            <a:ext cx="2363789" cy="1499968"/>
          </a:xfrm>
          <a:prstGeom prst="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5329874-CEF1-9BAA-A713-947552ABE97C}"/>
              </a:ext>
            </a:extLst>
          </p:cNvPr>
          <p:cNvSpPr/>
          <p:nvPr/>
        </p:nvSpPr>
        <p:spPr>
          <a:xfrm>
            <a:off x="6246811" y="461686"/>
            <a:ext cx="11506453" cy="9363628"/>
          </a:xfrm>
          <a:prstGeom prst="roundRect">
            <a:avLst>
              <a:gd name="adj" fmla="val 394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59DD3BD-857E-622A-CBAC-46866B910E3C}"/>
              </a:ext>
            </a:extLst>
          </p:cNvPr>
          <p:cNvSpPr txBox="1"/>
          <p:nvPr/>
        </p:nvSpPr>
        <p:spPr>
          <a:xfrm>
            <a:off x="6827962" y="1078705"/>
            <a:ext cx="10344150" cy="84946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3600" dirty="0"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</a:rPr>
              <a:t>Résultats </a:t>
            </a:r>
          </a:p>
          <a:p>
            <a:endParaRPr lang="fr-CA" dirty="0"/>
          </a:p>
          <a:p>
            <a:br>
              <a:rPr lang="fr-CA" dirty="0"/>
            </a:br>
            <a:endParaRPr lang="fr-CA" dirty="0"/>
          </a:p>
          <a:p>
            <a:pPr>
              <a:lnSpc>
                <a:spcPct val="150000"/>
              </a:lnSpc>
            </a:pPr>
            <a:r>
              <a:rPr lang="fr-CA" sz="3600" b="1" dirty="0"/>
              <a:t>Pour les 3 groupes : 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CA" sz="3600" dirty="0"/>
              <a:t>Moyennes à l’oral meilleures que les moyennes à l’écrit. 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CA" sz="3600" dirty="0"/>
              <a:t>Différence statistiquement significative. </a:t>
            </a:r>
          </a:p>
          <a:p>
            <a:pPr>
              <a:lnSpc>
                <a:spcPct val="150000"/>
              </a:lnSpc>
            </a:pPr>
            <a:r>
              <a:rPr lang="fr-CA" sz="3600" b="1" dirty="0"/>
              <a:t>Analyse qualitative : 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CA" sz="3600" dirty="0"/>
              <a:t>Les évaluations à l’oral sont perçues plus stressantes que les évaluations à l’écrit.</a:t>
            </a:r>
            <a:r>
              <a:rPr lang="fr-CA" dirty="0"/>
              <a:t>. </a:t>
            </a:r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FR" sz="24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364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0D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C4B171-E440-64EB-EF30-F73D53486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E757CD0-19A4-35FE-32BB-CE4877AC56D5}"/>
              </a:ext>
            </a:extLst>
          </p:cNvPr>
          <p:cNvSpPr/>
          <p:nvPr/>
        </p:nvSpPr>
        <p:spPr>
          <a:xfrm>
            <a:off x="-378619" y="-285751"/>
            <a:ext cx="19045238" cy="10858501"/>
          </a:xfrm>
          <a:prstGeom prst="rect">
            <a:avLst/>
          </a:prstGeom>
          <a:solidFill>
            <a:srgbClr val="FEE9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E6B7577-3EF8-C112-F311-2687E6F7A07A}"/>
              </a:ext>
            </a:extLst>
          </p:cNvPr>
          <p:cNvSpPr/>
          <p:nvPr/>
        </p:nvSpPr>
        <p:spPr>
          <a:xfrm>
            <a:off x="-657225" y="-376634"/>
            <a:ext cx="5715000" cy="10897391"/>
          </a:xfrm>
          <a:prstGeom prst="rect">
            <a:avLst/>
          </a:prstGeom>
          <a:gradFill flip="none" rotWithShape="1">
            <a:gsLst>
              <a:gs pos="0">
                <a:srgbClr val="9BB1CC"/>
              </a:gs>
              <a:gs pos="59000">
                <a:srgbClr val="7693CA"/>
              </a:gs>
              <a:gs pos="65000">
                <a:srgbClr val="7693CA"/>
              </a:gs>
              <a:gs pos="100000">
                <a:srgbClr val="9BB1C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050EF2BA-A830-D739-A8F5-243A9DD6121B}"/>
              </a:ext>
            </a:extLst>
          </p:cNvPr>
          <p:cNvSpPr txBox="1"/>
          <p:nvPr/>
        </p:nvSpPr>
        <p:spPr>
          <a:xfrm>
            <a:off x="534736" y="1720522"/>
            <a:ext cx="4251575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dirty="0" err="1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Activité</a:t>
            </a:r>
            <a:r>
              <a:rPr lang="en-US" sz="5400" dirty="0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 3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0B42152-58B6-61DC-E3CD-64E4FDA49EB8}"/>
              </a:ext>
            </a:extLst>
          </p:cNvPr>
          <p:cNvSpPr/>
          <p:nvPr/>
        </p:nvSpPr>
        <p:spPr>
          <a:xfrm>
            <a:off x="533879" y="3423686"/>
            <a:ext cx="3594352" cy="1962026"/>
          </a:xfrm>
          <a:prstGeom prst="roundRect">
            <a:avLst>
              <a:gd name="adj" fmla="val 3947"/>
            </a:avLst>
          </a:prstGeom>
          <a:solidFill>
            <a:srgbClr val="CBD5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9A03868C-C8AE-641D-5697-73D7F306DCED}"/>
              </a:ext>
            </a:extLst>
          </p:cNvPr>
          <p:cNvSpPr txBox="1"/>
          <p:nvPr/>
        </p:nvSpPr>
        <p:spPr>
          <a:xfrm>
            <a:off x="909008" y="3928859"/>
            <a:ext cx="3594352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200" dirty="0" err="1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Activité</a:t>
            </a:r>
            <a:r>
              <a:rPr lang="en-US" sz="3200" dirty="0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 </a:t>
            </a:r>
            <a:r>
              <a:rPr lang="en-US" sz="3200" dirty="0" err="1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d’appropriation</a:t>
            </a:r>
            <a:endParaRPr lang="en-US" sz="3200" dirty="0">
              <a:latin typeface="Helvetica" pitchFamily="2" charset="0"/>
              <a:ea typeface="Hiragino Kaku Gothic StdN W8" panose="020B0800000000000000" pitchFamily="34" charset="-128"/>
              <a:cs typeface="Mangal" panose="02040503050203030202" pitchFamily="18" charset="0"/>
              <a:sym typeface="Glacial Indifference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F7CAB9D-1982-ABEA-1F7F-091E1B32CB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9651" y="2804106"/>
            <a:ext cx="1374328" cy="170943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1686BFF-3F72-2E65-B102-17D1A05CD8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604416" y="6486144"/>
            <a:ext cx="2363789" cy="1499968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71ED2CB-B1DF-1101-4543-B8797AAE4EDF}"/>
              </a:ext>
            </a:extLst>
          </p:cNvPr>
          <p:cNvSpPr/>
          <p:nvPr/>
        </p:nvSpPr>
        <p:spPr>
          <a:xfrm>
            <a:off x="6246811" y="461686"/>
            <a:ext cx="11506453" cy="9363628"/>
          </a:xfrm>
          <a:prstGeom prst="roundRect">
            <a:avLst>
              <a:gd name="adj" fmla="val 394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C6B6F52-F6E7-78CB-D460-9FC275EFA878}"/>
              </a:ext>
            </a:extLst>
          </p:cNvPr>
          <p:cNvSpPr txBox="1"/>
          <p:nvPr/>
        </p:nvSpPr>
        <p:spPr>
          <a:xfrm>
            <a:off x="6827962" y="1078705"/>
            <a:ext cx="10344150" cy="8679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CA" sz="3600" dirty="0"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</a:rPr>
              <a:t>L’avocat du diable </a:t>
            </a:r>
          </a:p>
          <a:p>
            <a:pPr algn="ctr">
              <a:lnSpc>
                <a:spcPct val="150000"/>
              </a:lnSpc>
            </a:pPr>
            <a:r>
              <a:rPr lang="fr-CA" sz="3200" dirty="0"/>
              <a:t>Pensez-vous que la modalité d’évaluation à l’oral permet de mieux valider la compréhension des personnes étudiantes? </a:t>
            </a:r>
          </a:p>
          <a:p>
            <a:pPr algn="ctr">
              <a:lnSpc>
                <a:spcPct val="150000"/>
              </a:lnSpc>
            </a:pPr>
            <a:r>
              <a:rPr lang="fr-CA" sz="3200" dirty="0"/>
              <a:t>Les évaluations à l’oral proposent-elles un contexte plus authentique ou professionnel ? </a:t>
            </a:r>
          </a:p>
          <a:p>
            <a:pPr algn="ctr">
              <a:lnSpc>
                <a:spcPct val="150000"/>
              </a:lnSpc>
            </a:pPr>
            <a:r>
              <a:rPr lang="fr-CA" sz="3200" dirty="0"/>
              <a:t>Les évaluations à l’oral augmentent le stress des personnes étudiantes. Est-ce moral de leur imposer un stress supplémentaire? </a:t>
            </a:r>
          </a:p>
          <a:p>
            <a:pPr algn="ctr">
              <a:lnSpc>
                <a:spcPct val="150000"/>
              </a:lnSpc>
            </a:pPr>
            <a:r>
              <a:rPr lang="fr-CA" sz="3200" dirty="0"/>
              <a:t>L’évaluation à l’oral peut-elle nuire aux personnes ayant des difficultés d’apprentissage? </a:t>
            </a:r>
          </a:p>
          <a:p>
            <a:pPr algn="ctr">
              <a:lnSpc>
                <a:spcPct val="150000"/>
              </a:lnSpc>
            </a:pPr>
            <a:r>
              <a:rPr lang="fr-CA" sz="3200" dirty="0"/>
              <a:t>Est-ce une forme d’évaluation juste et équitable? </a:t>
            </a:r>
          </a:p>
          <a:p>
            <a:endParaRPr lang="fr-FR" sz="24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4064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5577f83-befc-4cd3-819e-a27e795ce195">
      <Terms xmlns="http://schemas.microsoft.com/office/infopath/2007/PartnerControls"/>
    </lcf76f155ced4ddcb4097134ff3c332f>
    <TaxCatchAll xmlns="686258e4-70d4-4782-ad35-60d4a9332b0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12481110E9C44F846FE25C9195BF0C" ma:contentTypeVersion="13" ma:contentTypeDescription="Crée un document." ma:contentTypeScope="" ma:versionID="7a3d2caf21c9d0845dba2eb84af202a1">
  <xsd:schema xmlns:xsd="http://www.w3.org/2001/XMLSchema" xmlns:xs="http://www.w3.org/2001/XMLSchema" xmlns:p="http://schemas.microsoft.com/office/2006/metadata/properties" xmlns:ns2="65577f83-befc-4cd3-819e-a27e795ce195" xmlns:ns3="686258e4-70d4-4782-ad35-60d4a9332b04" targetNamespace="http://schemas.microsoft.com/office/2006/metadata/properties" ma:root="true" ma:fieldsID="a272d82fb6f20572fe27130f6641fe82" ns2:_="" ns3:_="">
    <xsd:import namespace="65577f83-befc-4cd3-819e-a27e795ce195"/>
    <xsd:import namespace="686258e4-70d4-4782-ad35-60d4a9332b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BillingMetadata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577f83-befc-4cd3-819e-a27e795ce1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50b0fd01-4cbc-4bf0-80be-270c2b7122a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6258e4-70d4-4782-ad35-60d4a9332b0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133b0bc-3dfd-4a9d-a3bc-7d6bf8f07667}" ma:internalName="TaxCatchAll" ma:showField="CatchAllData" ma:web="686258e4-70d4-4782-ad35-60d4a9332b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5C93FCE-E61A-4279-B3F7-63F2A58D9DDD}">
  <ds:schemaRefs>
    <ds:schemaRef ds:uri="http://schemas.microsoft.com/office/infopath/2007/PartnerControls"/>
    <ds:schemaRef ds:uri="686258e4-70d4-4782-ad35-60d4a9332b04"/>
    <ds:schemaRef ds:uri="65577f83-befc-4cd3-819e-a27e795ce195"/>
    <ds:schemaRef ds:uri="http://purl.org/dc/terms/"/>
    <ds:schemaRef ds:uri="http://purl.org/dc/elements/1.1/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0F4DEAB-3C38-4E34-A614-A8983DD31F9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23DB289-59F2-4795-82E6-62C7E2B4DFD4}">
  <ds:schemaRefs>
    <ds:schemaRef ds:uri="65577f83-befc-4cd3-819e-a27e795ce195"/>
    <ds:schemaRef ds:uri="686258e4-70d4-4782-ad35-60d4a9332b0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880510e3-b42a-4483-a907-75cd19e3ceba}" enabled="0" method="" siteId="{880510e3-b42a-4483-a907-75cd19e3ceb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938</Words>
  <Application>Microsoft Macintosh PowerPoint</Application>
  <PresentationFormat>Personnalisé</PresentationFormat>
  <Paragraphs>186</Paragraphs>
  <Slides>16</Slides>
  <Notes>16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1" baseType="lpstr">
      <vt:lpstr>Hiragino Kaku Gothic StdN W8</vt:lpstr>
      <vt:lpstr>Arial</vt:lpstr>
      <vt:lpstr>Helvetica</vt:lpstr>
      <vt:lpstr>Calibri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J’ai fait mes recherches</dc:title>
  <dc:creator>Kathleen Bernier</dc:creator>
  <cp:lastModifiedBy>Marie-Josée Olsen</cp:lastModifiedBy>
  <cp:revision>147</cp:revision>
  <dcterms:created xsi:type="dcterms:W3CDTF">2006-08-16T00:00:00Z</dcterms:created>
  <dcterms:modified xsi:type="dcterms:W3CDTF">2026-06-10T14:37:11Z</dcterms:modified>
  <dc:identifier>DAG_ncrSIYA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0x010100C712481110E9C44F846FE25C9195BF0C</vt:lpwstr>
  </property>
  <property fmtid="{D5CDD505-2E9C-101B-9397-08002B2CF9AE}" pid="3" name="MediaServiceImageTags">
    <vt:lpwstr/>
  </property>
</Properties>
</file>