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72" r:id="rId8"/>
    <p:sldId id="273" r:id="rId9"/>
    <p:sldId id="274" r:id="rId10"/>
    <p:sldId id="267" r:id="rId11"/>
    <p:sldId id="268" r:id="rId12"/>
    <p:sldId id="275" r:id="rId13"/>
  </p:sldIdLst>
  <p:sldSz cx="18288000" cy="10287000"/>
  <p:notesSz cx="6858000" cy="9144000"/>
  <p:embeddedFontLst>
    <p:embeddedFont>
      <p:font typeface="Helvetica" pitchFamily="2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080710-F141-88E3-8E85-F6C7A5D369A1}" name="Marie-Josée Olsen" initials="MO" userId="S::marie-joseeolsen@cegepjonquiere.ca::52085930-afe8-46ac-9da6-d39d1769bfae" providerId="AD"/>
  <p188:author id="{BE3B3F3A-F155-5781-8DFB-01435BF6C380}" name="Vicky Poirier" initials="VP" userId="S::VickyPoirier@cegepjonquiere.ca::104476ed-28e1-49ce-a878-86e36835af56" providerId="AD"/>
  <p188:author id="{BE9D4263-85F1-9160-1FF1-6F1ACDBB57A4}" name="Kathleen Bernier" initials="KB" userId="S::KathleenBernier@ceccharlevoix.qc.ca::60632b17-47d9-46a9-9078-9a1242940b77" providerId="AD"/>
  <p188:author id="{09913F75-DDBF-22C6-177B-1625D8B6B5EB}" name="Suzie Tardif" initials="ST" userId="Suzie Tardif" providerId="None"/>
  <p188:author id="{A1F053EB-DBBC-1A7F-5543-F45C8285466E}" name="Marie-Josée Olsen" initials="MJO" userId="S::Marie-JoseeOlsen@cegepjonquiere.ca::52085930-afe8-46ac-9da6-d39d1769bf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D5E8"/>
    <a:srgbClr val="9BB1CC"/>
    <a:srgbClr val="7693CA"/>
    <a:srgbClr val="FFB298"/>
    <a:srgbClr val="E0513E"/>
    <a:srgbClr val="FEE9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0820"/>
  </p:normalViewPr>
  <p:slideViewPr>
    <p:cSldViewPr snapToGrid="0">
      <p:cViewPr varScale="1">
        <p:scale>
          <a:sx n="51" d="100"/>
          <a:sy n="51" d="100"/>
        </p:scale>
        <p:origin x="186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-Josée Olsen" userId="52085930-afe8-46ac-9da6-d39d1769bfae" providerId="ADAL" clId="{9ACA5AE2-F967-535F-A0AD-C848FF3E9455}"/>
    <pc:docChg chg="custSel modSld">
      <pc:chgData name="Marie-Josée Olsen" userId="52085930-afe8-46ac-9da6-d39d1769bfae" providerId="ADAL" clId="{9ACA5AE2-F967-535F-A0AD-C848FF3E9455}" dt="2026-06-10T14:43:56.951" v="118" actId="20577"/>
      <pc:docMkLst>
        <pc:docMk/>
      </pc:docMkLst>
      <pc:sldChg chg="modNotesTx">
        <pc:chgData name="Marie-Josée Olsen" userId="52085930-afe8-46ac-9da6-d39d1769bfae" providerId="ADAL" clId="{9ACA5AE2-F967-535F-A0AD-C848FF3E9455}" dt="2026-06-10T14:39:05.687" v="37" actId="114"/>
        <pc:sldMkLst>
          <pc:docMk/>
          <pc:sldMk cId="0" sldId="256"/>
        </pc:sldMkLst>
      </pc:sldChg>
      <pc:sldChg chg="modNotesTx">
        <pc:chgData name="Marie-Josée Olsen" userId="52085930-afe8-46ac-9da6-d39d1769bfae" providerId="ADAL" clId="{9ACA5AE2-F967-535F-A0AD-C848FF3E9455}" dt="2026-06-10T14:43:35.114" v="115" actId="20577"/>
        <pc:sldMkLst>
          <pc:docMk/>
          <pc:sldMk cId="0" sldId="258"/>
        </pc:sldMkLst>
      </pc:sldChg>
      <pc:sldChg chg="modNotesTx">
        <pc:chgData name="Marie-Josée Olsen" userId="52085930-afe8-46ac-9da6-d39d1769bfae" providerId="ADAL" clId="{9ACA5AE2-F967-535F-A0AD-C848FF3E9455}" dt="2026-06-10T14:42:47.167" v="68" actId="20577"/>
        <pc:sldMkLst>
          <pc:docMk/>
          <pc:sldMk cId="881693728" sldId="267"/>
        </pc:sldMkLst>
      </pc:sldChg>
      <pc:sldChg chg="modNotesTx">
        <pc:chgData name="Marie-Josée Olsen" userId="52085930-afe8-46ac-9da6-d39d1769bfae" providerId="ADAL" clId="{9ACA5AE2-F967-535F-A0AD-C848FF3E9455}" dt="2026-06-10T14:43:56.951" v="118" actId="20577"/>
        <pc:sldMkLst>
          <pc:docMk/>
          <pc:sldMk cId="2238637314" sldId="268"/>
        </pc:sldMkLst>
      </pc:sldChg>
      <pc:sldChg chg="modNotesTx">
        <pc:chgData name="Marie-Josée Olsen" userId="52085930-afe8-46ac-9da6-d39d1769bfae" providerId="ADAL" clId="{9ACA5AE2-F967-535F-A0AD-C848FF3E9455}" dt="2026-06-10T14:41:00.792" v="55" actId="20577"/>
        <pc:sldMkLst>
          <pc:docMk/>
          <pc:sldMk cId="2318190817" sldId="272"/>
        </pc:sldMkLst>
      </pc:sldChg>
    </pc:docChg>
  </pc:docChgLst>
  <pc:docChgLst>
    <pc:chgData name="Sophie Beauparlant" userId="S::sophiebeauparlant@cegepjonquiere.ca::6ad5149b-06d5-4aa4-ae32-de705e509d87" providerId="AD" clId="Web-{6E47BA95-EBD9-1802-010E-3488D07A99DF}"/>
    <pc:docChg chg="modSld">
      <pc:chgData name="Sophie Beauparlant" userId="S::sophiebeauparlant@cegepjonquiere.ca::6ad5149b-06d5-4aa4-ae32-de705e509d87" providerId="AD" clId="Web-{6E47BA95-EBD9-1802-010E-3488D07A99DF}" dt="2026-06-08T15:46:02.971" v="12" actId="20577"/>
      <pc:docMkLst>
        <pc:docMk/>
      </pc:docMkLst>
      <pc:sldChg chg="modSp">
        <pc:chgData name="Sophie Beauparlant" userId="S::sophiebeauparlant@cegepjonquiere.ca::6ad5149b-06d5-4aa4-ae32-de705e509d87" providerId="AD" clId="Web-{6E47BA95-EBD9-1802-010E-3488D07A99DF}" dt="2026-06-08T15:46:02.971" v="12" actId="20577"/>
        <pc:sldMkLst>
          <pc:docMk/>
          <pc:sldMk cId="0" sldId="257"/>
        </pc:sldMkLst>
        <pc:spChg chg="mod">
          <ac:chgData name="Sophie Beauparlant" userId="S::sophiebeauparlant@cegepjonquiere.ca::6ad5149b-06d5-4aa4-ae32-de705e509d87" providerId="AD" clId="Web-{6E47BA95-EBD9-1802-010E-3488D07A99DF}" dt="2026-06-08T15:46:02.971" v="12" actId="20577"/>
          <ac:spMkLst>
            <pc:docMk/>
            <pc:sldMk cId="0" sldId="257"/>
            <ac:spMk id="22" creationId="{7B65C6EE-3998-D871-DB39-0A7037C07F10}"/>
          </ac:spMkLst>
        </pc:spChg>
      </pc:sldChg>
      <pc:sldChg chg="modSp modCm">
        <pc:chgData name="Sophie Beauparlant" userId="S::sophiebeauparlant@cegepjonquiere.ca::6ad5149b-06d5-4aa4-ae32-de705e509d87" providerId="AD" clId="Web-{6E47BA95-EBD9-1802-010E-3488D07A99DF}" dt="2026-06-08T15:45:09.737" v="11" actId="20577"/>
        <pc:sldMkLst>
          <pc:docMk/>
          <pc:sldMk cId="2238637314" sldId="268"/>
        </pc:sldMkLst>
        <pc:spChg chg="mod">
          <ac:chgData name="Sophie Beauparlant" userId="S::sophiebeauparlant@cegepjonquiere.ca::6ad5149b-06d5-4aa4-ae32-de705e509d87" providerId="AD" clId="Web-{6E47BA95-EBD9-1802-010E-3488D07A99DF}" dt="2026-06-08T15:45:09.737" v="11" actId="20577"/>
          <ac:spMkLst>
            <pc:docMk/>
            <pc:sldMk cId="2238637314" sldId="268"/>
            <ac:spMk id="12" creationId="{11B2FA3E-63CA-4D44-C3A1-C2F4E4237E01}"/>
          </ac:spMkLst>
        </pc:spChg>
        <pc:cxnChg chg="mod">
          <ac:chgData name="Sophie Beauparlant" userId="S::sophiebeauparlant@cegepjonquiere.ca::6ad5149b-06d5-4aa4-ae32-de705e509d87" providerId="AD" clId="Web-{6E47BA95-EBD9-1802-010E-3488D07A99DF}" dt="2026-06-08T15:45:07.549" v="10" actId="1076"/>
          <ac:cxnSpMkLst>
            <pc:docMk/>
            <pc:sldMk cId="2238637314" sldId="268"/>
            <ac:cxnSpMk id="14" creationId="{0F730DC4-BB1D-DE60-F88B-733547BD1BAF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ophie Beauparlant" userId="S::sophiebeauparlant@cegepjonquiere.ca::6ad5149b-06d5-4aa4-ae32-de705e509d87" providerId="AD" clId="Web-{6E47BA95-EBD9-1802-010E-3488D07A99DF}" dt="2026-06-08T15:45:09.737" v="11" actId="20577"/>
              <pc2:cmMkLst xmlns:pc2="http://schemas.microsoft.com/office/powerpoint/2019/9/main/command">
                <pc:docMk/>
                <pc:sldMk cId="2238637314" sldId="268"/>
                <pc2:cmMk id="{8646F605-3DD9-2F46-95B0-C94CE38D7950}"/>
              </pc2:cmMkLst>
            </pc226:cmChg>
          </p:ext>
        </pc:extLst>
      </pc:sldChg>
      <pc:sldChg chg="delSp">
        <pc:chgData name="Sophie Beauparlant" userId="S::sophiebeauparlant@cegepjonquiere.ca::6ad5149b-06d5-4aa4-ae32-de705e509d87" providerId="AD" clId="Web-{6E47BA95-EBD9-1802-010E-3488D07A99DF}" dt="2026-06-08T15:43:15.112" v="0"/>
        <pc:sldMkLst>
          <pc:docMk/>
          <pc:sldMk cId="2192980298" sldId="275"/>
        </pc:sldMkLst>
      </pc:sldChg>
    </pc:docChg>
  </pc:docChgLst>
  <pc:docChgLst>
    <pc:chgData name="Vicky Poirier" userId="104476ed-28e1-49ce-a878-86e36835af56" providerId="ADAL" clId="{4B2C6745-BFFE-4580-897E-9B1B75AE543E}"/>
    <pc:docChg chg="modSld">
      <pc:chgData name="Vicky Poirier" userId="104476ed-28e1-49ce-a878-86e36835af56" providerId="ADAL" clId="{4B2C6745-BFFE-4580-897E-9B1B75AE543E}" dt="2026-06-08T12:48:24.584" v="2" actId="20577"/>
      <pc:docMkLst>
        <pc:docMk/>
      </pc:docMkLst>
      <pc:sldChg chg="modSp mod">
        <pc:chgData name="Vicky Poirier" userId="104476ed-28e1-49ce-a878-86e36835af56" providerId="ADAL" clId="{4B2C6745-BFFE-4580-897E-9B1B75AE543E}" dt="2026-06-08T12:27:46.873" v="1" actId="20577"/>
        <pc:sldMkLst>
          <pc:docMk/>
          <pc:sldMk cId="0" sldId="257"/>
        </pc:sldMkLst>
        <pc:spChg chg="mod">
          <ac:chgData name="Vicky Poirier" userId="104476ed-28e1-49ce-a878-86e36835af56" providerId="ADAL" clId="{4B2C6745-BFFE-4580-897E-9B1B75AE543E}" dt="2026-06-08T12:27:46.873" v="1" actId="20577"/>
          <ac:spMkLst>
            <pc:docMk/>
            <pc:sldMk cId="0" sldId="257"/>
            <ac:spMk id="22" creationId="{7B65C6EE-3998-D871-DB39-0A7037C07F10}"/>
          </ac:spMkLst>
        </pc:spChg>
      </pc:sldChg>
      <pc:sldChg chg="modSp mod">
        <pc:chgData name="Vicky Poirier" userId="104476ed-28e1-49ce-a878-86e36835af56" providerId="ADAL" clId="{4B2C6745-BFFE-4580-897E-9B1B75AE543E}" dt="2026-06-08T12:48:24.584" v="2" actId="20577"/>
        <pc:sldMkLst>
          <pc:docMk/>
          <pc:sldMk cId="2192980298" sldId="275"/>
        </pc:sldMkLst>
        <pc:spChg chg="mod">
          <ac:chgData name="Vicky Poirier" userId="104476ed-28e1-49ce-a878-86e36835af56" providerId="ADAL" clId="{4B2C6745-BFFE-4580-897E-9B1B75AE543E}" dt="2026-06-08T12:48:24.584" v="2" actId="20577"/>
          <ac:spMkLst>
            <pc:docMk/>
            <pc:sldMk cId="2192980298" sldId="275"/>
            <ac:spMk id="17" creationId="{2C2EEC01-CA57-85CB-4508-E17D2F276A7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10.06.2026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Ce </a:t>
            </a:r>
            <a:r>
              <a:rPr lang="en-US" dirty="0" err="1"/>
              <a:t>gabarit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pour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accompagner</a:t>
            </a:r>
            <a:r>
              <a:rPr lang="en-US" dirty="0"/>
              <a:t> dans la mise </a:t>
            </a:r>
            <a:r>
              <a:rPr lang="en-US" dirty="0" err="1"/>
              <a:t>en</a:t>
            </a:r>
            <a:r>
              <a:rPr lang="en-US" dirty="0"/>
              <a:t> place d'un atelier de </a:t>
            </a:r>
            <a:r>
              <a:rPr lang="en-US" dirty="0" err="1"/>
              <a:t>transfert</a:t>
            </a:r>
            <a:r>
              <a:rPr lang="en-US" dirty="0"/>
              <a:t> de </a:t>
            </a:r>
            <a:r>
              <a:rPr lang="en-US" dirty="0" err="1"/>
              <a:t>connaissances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éducation</a:t>
            </a:r>
            <a:r>
              <a:rPr lang="en-US" dirty="0"/>
              <a:t>. Vous </a:t>
            </a:r>
            <a:r>
              <a:rPr lang="en-US" dirty="0" err="1"/>
              <a:t>pouvez</a:t>
            </a:r>
            <a:r>
              <a:rPr lang="en-US" dirty="0"/>
              <a:t> le modifier </a:t>
            </a:r>
            <a:r>
              <a:rPr lang="en-US" dirty="0" err="1"/>
              <a:t>comme</a:t>
            </a:r>
            <a:r>
              <a:rPr lang="en-US" dirty="0"/>
              <a:t> bon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semble</a:t>
            </a:r>
            <a:r>
              <a:rPr lang="en-US" dirty="0"/>
              <a:t> pour </a:t>
            </a:r>
            <a:r>
              <a:rPr lang="en-US" dirty="0" err="1"/>
              <a:t>qu'il</a:t>
            </a:r>
            <a:r>
              <a:rPr lang="en-US" dirty="0"/>
              <a:t> </a:t>
            </a:r>
            <a:r>
              <a:rPr lang="en-US" dirty="0" err="1"/>
              <a:t>s'adapte</a:t>
            </a:r>
            <a:r>
              <a:rPr lang="en-US" dirty="0"/>
              <a:t> à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réalité</a:t>
            </a:r>
            <a:r>
              <a:rPr lang="en-US" dirty="0"/>
              <a:t>.</a:t>
            </a:r>
            <a:endParaRPr lang="fr-FR" dirty="0"/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Pour plus de </a:t>
            </a:r>
            <a:r>
              <a:rPr lang="en-US" dirty="0" err="1">
                <a:ea typeface="Calibri"/>
                <a:cs typeface="Calibri"/>
              </a:rPr>
              <a:t>détails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référez-vous</a:t>
            </a:r>
            <a:r>
              <a:rPr lang="en-US" dirty="0">
                <a:ea typeface="Calibri"/>
                <a:cs typeface="Calibri"/>
              </a:rPr>
              <a:t> au </a:t>
            </a:r>
            <a:r>
              <a:rPr lang="en-US" i="1" dirty="0">
                <a:ea typeface="Calibri"/>
                <a:cs typeface="Calibri"/>
              </a:rPr>
              <a:t>Guide </a:t>
            </a:r>
            <a:r>
              <a:rPr lang="en-US" i="1" dirty="0" err="1">
                <a:ea typeface="Calibri"/>
                <a:cs typeface="Calibri"/>
              </a:rPr>
              <a:t>d'accompagement</a:t>
            </a:r>
            <a:r>
              <a:rPr lang="en-US" i="1" dirty="0">
                <a:ea typeface="Calibri"/>
                <a:cs typeface="Calibri"/>
              </a:rPr>
              <a:t> au </a:t>
            </a:r>
            <a:r>
              <a:rPr lang="en-US" i="1" dirty="0" err="1">
                <a:ea typeface="Calibri"/>
                <a:cs typeface="Calibri"/>
              </a:rPr>
              <a:t>transfert</a:t>
            </a:r>
            <a:r>
              <a:rPr lang="en-US" i="1" dirty="0">
                <a:ea typeface="Calibri"/>
                <a:cs typeface="Calibri"/>
              </a:rPr>
              <a:t> de </a:t>
            </a:r>
            <a:r>
              <a:rPr lang="en-US" i="1" dirty="0" err="1">
                <a:ea typeface="Calibri"/>
                <a:cs typeface="Calibri"/>
              </a:rPr>
              <a:t>connaissances</a:t>
            </a:r>
            <a:r>
              <a:rPr lang="en-US" i="1" dirty="0">
                <a:ea typeface="Calibri"/>
                <a:cs typeface="Calibri"/>
              </a:rPr>
              <a:t> </a:t>
            </a:r>
            <a:r>
              <a:rPr lang="en-US" i="1" dirty="0" err="1">
                <a:ea typeface="Calibri"/>
                <a:cs typeface="Calibri"/>
              </a:rPr>
              <a:t>en</a:t>
            </a:r>
            <a:r>
              <a:rPr lang="en-US" i="1" dirty="0">
                <a:ea typeface="Calibri"/>
                <a:cs typeface="Calibri"/>
              </a:rPr>
              <a:t> </a:t>
            </a:r>
            <a:r>
              <a:rPr lang="en-US" i="1" dirty="0" err="1">
                <a:ea typeface="Calibri"/>
                <a:cs typeface="Calibri"/>
              </a:rPr>
              <a:t>éducation</a:t>
            </a:r>
            <a:r>
              <a:rPr lang="en-US" dirty="0">
                <a:ea typeface="Calibri"/>
                <a:cs typeface="Calibri"/>
              </a:rPr>
              <a:t>, disponible dans </a:t>
            </a:r>
            <a:r>
              <a:rPr lang="en-US" dirty="0" err="1">
                <a:ea typeface="Calibri"/>
                <a:cs typeface="Calibri"/>
              </a:rPr>
              <a:t>cette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trousse</a:t>
            </a:r>
            <a:r>
              <a:rPr lang="en-US" dirty="0">
                <a:ea typeface="Calibri"/>
                <a:cs typeface="Calibri"/>
              </a:rPr>
              <a:t>. Vous y </a:t>
            </a:r>
            <a:r>
              <a:rPr lang="en-US" dirty="0" err="1">
                <a:ea typeface="Calibri"/>
                <a:cs typeface="Calibri"/>
              </a:rPr>
              <a:t>trouverez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aussi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d'autres</a:t>
            </a:r>
            <a:r>
              <a:rPr lang="en-US" dirty="0">
                <a:ea typeface="Calibri"/>
                <a:cs typeface="Calibri"/>
              </a:rPr>
              <a:t> documents pour </a:t>
            </a:r>
            <a:r>
              <a:rPr lang="en-US" dirty="0" err="1">
                <a:ea typeface="Calibri"/>
                <a:cs typeface="Calibri"/>
              </a:rPr>
              <a:t>vous</a:t>
            </a:r>
            <a:r>
              <a:rPr lang="en-US" dirty="0">
                <a:ea typeface="Calibri"/>
                <a:cs typeface="Calibri"/>
              </a:rPr>
              <a:t> aider à </a:t>
            </a:r>
            <a:r>
              <a:rPr lang="en-US" dirty="0" err="1">
                <a:ea typeface="Calibri"/>
                <a:cs typeface="Calibri"/>
              </a:rPr>
              <a:t>mettre</a:t>
            </a:r>
            <a:r>
              <a:rPr lang="en-US" dirty="0">
                <a:ea typeface="Calibri"/>
                <a:cs typeface="Calibri"/>
              </a:rPr>
              <a:t> sur pied </a:t>
            </a:r>
            <a:r>
              <a:rPr lang="en-US" dirty="0" err="1">
                <a:ea typeface="Calibri"/>
                <a:cs typeface="Calibri"/>
              </a:rPr>
              <a:t>votre</a:t>
            </a:r>
            <a:r>
              <a:rPr lang="en-US" dirty="0">
                <a:ea typeface="Calibri"/>
                <a:cs typeface="Calibri"/>
              </a:rPr>
              <a:t> atelier, </a:t>
            </a:r>
            <a:r>
              <a:rPr lang="en-US" dirty="0" err="1">
                <a:ea typeface="Calibri"/>
                <a:cs typeface="Calibri"/>
              </a:rPr>
              <a:t>comme</a:t>
            </a:r>
            <a:r>
              <a:rPr lang="en-US" dirty="0">
                <a:ea typeface="Calibri"/>
                <a:cs typeface="Calibri"/>
              </a:rPr>
              <a:t> un </a:t>
            </a:r>
            <a:r>
              <a:rPr lang="en-US" i="1" dirty="0">
                <a:ea typeface="Calibri"/>
                <a:cs typeface="Calibri"/>
              </a:rPr>
              <a:t>Plan </a:t>
            </a:r>
            <a:r>
              <a:rPr lang="en-US" i="1" dirty="0" err="1">
                <a:ea typeface="Calibri"/>
                <a:cs typeface="Calibri"/>
              </a:rPr>
              <a:t>d'atelier</a:t>
            </a:r>
            <a:r>
              <a:rPr lang="en-US" i="1" dirty="0">
                <a:ea typeface="Calibri"/>
                <a:cs typeface="Calibri"/>
              </a:rPr>
              <a:t> </a:t>
            </a:r>
            <a:r>
              <a:rPr lang="en-US" dirty="0">
                <a:ea typeface="Calibri"/>
                <a:cs typeface="Calibri"/>
              </a:rPr>
              <a:t>qui </a:t>
            </a:r>
            <a:r>
              <a:rPr lang="en-US" dirty="0" err="1">
                <a:ea typeface="Calibri"/>
                <a:cs typeface="Calibri"/>
              </a:rPr>
              <a:t>sert</a:t>
            </a:r>
            <a:r>
              <a:rPr lang="en-US" dirty="0">
                <a:ea typeface="Calibri"/>
                <a:cs typeface="Calibri"/>
              </a:rPr>
              <a:t> de </a:t>
            </a:r>
            <a:r>
              <a:rPr lang="en-US" dirty="0" err="1">
                <a:ea typeface="Calibri"/>
                <a:cs typeface="Calibri"/>
              </a:rPr>
              <a:t>squelette</a:t>
            </a:r>
            <a:r>
              <a:rPr lang="en-US" dirty="0">
                <a:ea typeface="Calibri"/>
                <a:cs typeface="Calibri"/>
              </a:rPr>
              <a:t> à </a:t>
            </a:r>
            <a:r>
              <a:rPr lang="en-US" dirty="0" err="1">
                <a:ea typeface="Calibri"/>
                <a:cs typeface="Calibri"/>
              </a:rPr>
              <a:t>l’animation</a:t>
            </a:r>
            <a:r>
              <a:rPr lang="en-US" dirty="0">
                <a:ea typeface="Calibri"/>
                <a:cs typeface="Calibri"/>
              </a:rPr>
              <a:t>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 err="1"/>
              <a:t>L’atelier</a:t>
            </a:r>
            <a:r>
              <a:rPr lang="en-US" dirty="0"/>
              <a:t> se </a:t>
            </a:r>
            <a:r>
              <a:rPr lang="en-US" dirty="0" err="1"/>
              <a:t>divise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deux séances. </a:t>
            </a:r>
            <a:r>
              <a:rPr lang="en-US" dirty="0" err="1"/>
              <a:t>Prenez</a:t>
            </a:r>
            <a:r>
              <a:rPr lang="en-US" dirty="0"/>
              <a:t> le temps de </a:t>
            </a:r>
            <a:r>
              <a:rPr lang="en-US" dirty="0" err="1"/>
              <a:t>l'expliquer</a:t>
            </a:r>
            <a:r>
              <a:rPr lang="en-US" dirty="0"/>
              <a:t> aux </a:t>
            </a:r>
            <a:r>
              <a:rPr lang="en-US" dirty="0" err="1"/>
              <a:t>personnes</a:t>
            </a:r>
            <a:r>
              <a:rPr lang="en-US" dirty="0"/>
              <a:t> </a:t>
            </a:r>
            <a:r>
              <a:rPr lang="en-US" dirty="0" err="1"/>
              <a:t>participantes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Dans la séance 1, </a:t>
            </a:r>
            <a:r>
              <a:rPr lang="en-US" dirty="0" err="1"/>
              <a:t>l'objectif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de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concentrer</a:t>
            </a:r>
            <a:r>
              <a:rPr lang="en-US" dirty="0"/>
              <a:t> sur la </a:t>
            </a:r>
            <a:r>
              <a:rPr lang="en-US" dirty="0" err="1"/>
              <a:t>ressource</a:t>
            </a:r>
            <a:r>
              <a:rPr lang="en-US" dirty="0"/>
              <a:t> </a:t>
            </a:r>
            <a:r>
              <a:rPr lang="en-US" dirty="0" err="1"/>
              <a:t>scientifique</a:t>
            </a:r>
            <a:r>
              <a:rPr lang="en-US" dirty="0"/>
              <a:t>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présenterez</a:t>
            </a:r>
            <a:r>
              <a:rPr lang="en-US" dirty="0"/>
              <a:t>. Une </a:t>
            </a:r>
            <a:r>
              <a:rPr lang="en-US" dirty="0" err="1"/>
              <a:t>série</a:t>
            </a:r>
            <a:r>
              <a:rPr lang="en-US" dirty="0"/>
              <a:t> </a:t>
            </a:r>
            <a:r>
              <a:rPr lang="en-US" dirty="0" err="1"/>
              <a:t>d'activités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mise </a:t>
            </a:r>
            <a:r>
              <a:rPr lang="en-US" dirty="0" err="1"/>
              <a:t>en</a:t>
            </a:r>
            <a:r>
              <a:rPr lang="en-US" dirty="0"/>
              <a:t> place pour </a:t>
            </a:r>
            <a:r>
              <a:rPr lang="en-US" dirty="0" err="1"/>
              <a:t>faciliter</a:t>
            </a:r>
            <a:r>
              <a:rPr lang="en-US" dirty="0"/>
              <a:t> la </a:t>
            </a:r>
            <a:r>
              <a:rPr lang="en-US" dirty="0" err="1"/>
              <a:t>compréhension</a:t>
            </a:r>
            <a:r>
              <a:rPr lang="en-US" dirty="0"/>
              <a:t> des </a:t>
            </a:r>
            <a:r>
              <a:rPr lang="en-US" dirty="0" err="1"/>
              <a:t>personnes</a:t>
            </a:r>
            <a:r>
              <a:rPr lang="en-US" dirty="0"/>
              <a:t> </a:t>
            </a:r>
            <a:r>
              <a:rPr lang="en-US" dirty="0" err="1"/>
              <a:t>participantes</a:t>
            </a:r>
            <a:r>
              <a:rPr lang="en-US" dirty="0"/>
              <a:t> et </a:t>
            </a:r>
            <a:r>
              <a:rPr lang="en-US" dirty="0" err="1"/>
              <a:t>susciter</a:t>
            </a:r>
            <a:r>
              <a:rPr lang="en-US" dirty="0"/>
              <a:t> </a:t>
            </a:r>
            <a:r>
              <a:rPr lang="en-US" dirty="0" err="1"/>
              <a:t>leur</a:t>
            </a:r>
            <a:r>
              <a:rPr lang="en-US" dirty="0"/>
              <a:t> engagement. </a:t>
            </a:r>
            <a:endParaRPr lang="en-US" dirty="0">
              <a:ea typeface="Calibri"/>
              <a:cs typeface="Calibri"/>
            </a:endParaRPr>
          </a:p>
          <a:p>
            <a:endParaRPr lang="en-US" dirty="0"/>
          </a:p>
          <a:p>
            <a:r>
              <a:rPr lang="en-US" dirty="0"/>
              <a:t>Pour la séance 2, le but </a:t>
            </a:r>
            <a:r>
              <a:rPr lang="en-US" dirty="0" err="1"/>
              <a:t>est</a:t>
            </a:r>
            <a:r>
              <a:rPr lang="en-US" dirty="0"/>
              <a:t> ensuite </a:t>
            </a:r>
            <a:r>
              <a:rPr lang="en-US" dirty="0" err="1"/>
              <a:t>d'imaginer</a:t>
            </a:r>
            <a:r>
              <a:rPr lang="en-US" dirty="0"/>
              <a:t> ensemble comment </a:t>
            </a:r>
            <a:r>
              <a:rPr lang="en-US" dirty="0" err="1"/>
              <a:t>cette</a:t>
            </a:r>
            <a:r>
              <a:rPr lang="en-US" dirty="0"/>
              <a:t> nouvelle </a:t>
            </a:r>
            <a:r>
              <a:rPr lang="en-US" dirty="0" err="1"/>
              <a:t>ressource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s'intégrer</a:t>
            </a:r>
            <a:r>
              <a:rPr lang="en-US" dirty="0"/>
              <a:t> dans la pratique. 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Dans </a:t>
            </a:r>
            <a:r>
              <a:rPr lang="en-US" dirty="0" err="1">
                <a:ea typeface="Calibri"/>
                <a:cs typeface="Calibri"/>
              </a:rPr>
              <a:t>votre</a:t>
            </a:r>
            <a:r>
              <a:rPr lang="en-US" dirty="0">
                <a:ea typeface="Calibri"/>
                <a:cs typeface="Calibri"/>
              </a:rPr>
              <a:t> planification, </a:t>
            </a:r>
            <a:r>
              <a:rPr lang="en-US" dirty="0" err="1">
                <a:ea typeface="Calibri"/>
                <a:cs typeface="Calibri"/>
              </a:rPr>
              <a:t>prévoyez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/>
              <a:t>l 'ensemble de la </a:t>
            </a:r>
            <a:r>
              <a:rPr lang="en-US" dirty="0" err="1"/>
              <a:t>séquence</a:t>
            </a:r>
            <a:r>
              <a:rPr lang="en-US" dirty="0"/>
              <a:t> </a:t>
            </a:r>
            <a:r>
              <a:rPr lang="en-US" dirty="0" err="1"/>
              <a:t>dès</a:t>
            </a:r>
            <a:r>
              <a:rPr lang="en-US" dirty="0"/>
              <a:t> le </a:t>
            </a:r>
            <a:r>
              <a:rPr lang="en-US" dirty="0" err="1"/>
              <a:t>départ</a:t>
            </a:r>
            <a:r>
              <a:rPr lang="en-US" dirty="0"/>
              <a:t> pour assurer </a:t>
            </a:r>
            <a:r>
              <a:rPr lang="en-US" dirty="0" err="1"/>
              <a:t>une</a:t>
            </a:r>
            <a:r>
              <a:rPr lang="en-US" dirty="0"/>
              <a:t> progression </a:t>
            </a:r>
            <a:r>
              <a:rPr lang="en-US" dirty="0" err="1"/>
              <a:t>fluide</a:t>
            </a:r>
            <a:r>
              <a:rPr lang="en-US" dirty="0"/>
              <a:t>.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CA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Dans cette première séance de 90 minutes, accompagnez les personnes présentes dans tout le processus de transfert de connaissances en proposant des activités qui stimulent la discussion et la réflexion.</a:t>
            </a:r>
            <a:r>
              <a:rPr lang="fr-CA" dirty="0">
                <a:highlight>
                  <a:srgbClr val="EDEBE9"/>
                </a:highlight>
              </a:rPr>
              <a:t> Commencez par susciter l'intérêt et réveiller les connaissances en lien avec le sujet de la ressource que vous avez choisie. </a:t>
            </a:r>
            <a:endParaRPr lang="fr-CA" sz="1200" b="0" i="0" u="none" strike="noStrike" kern="1200" baseline="0" dirty="0">
              <a:solidFill>
                <a:schemeClr val="tx1"/>
              </a:solidFill>
              <a:highlight>
                <a:srgbClr val="EDEBE9"/>
              </a:highlight>
              <a:latin typeface="+mn-lt"/>
              <a:ea typeface="+mn-ea"/>
              <a:cs typeface="+mn-cs"/>
            </a:endParaRPr>
          </a:p>
          <a:p>
            <a:endParaRPr lang="en-US" dirty="0">
              <a:solidFill>
                <a:srgbClr val="444444"/>
              </a:solidFill>
              <a:highlight>
                <a:srgbClr val="EDEBE9"/>
              </a:highlight>
            </a:endParaRPr>
          </a:p>
          <a:p>
            <a:r>
              <a:rPr lang="en-US" b="0" dirty="0" err="1">
                <a:solidFill>
                  <a:srgbClr val="444444"/>
                </a:solidFill>
                <a:highlight>
                  <a:srgbClr val="EDEBE9"/>
                </a:highlight>
              </a:rPr>
              <a:t>Idées</a:t>
            </a:r>
            <a:r>
              <a:rPr lang="en-US" b="0" dirty="0">
                <a:solidFill>
                  <a:srgbClr val="444444"/>
                </a:solidFill>
                <a:highlight>
                  <a:srgbClr val="EDEBE9"/>
                </a:highlight>
              </a:rPr>
              <a:t> </a:t>
            </a:r>
            <a:r>
              <a:rPr lang="en-US" b="0" dirty="0" err="1">
                <a:solidFill>
                  <a:srgbClr val="444444"/>
                </a:solidFill>
                <a:highlight>
                  <a:srgbClr val="EDEBE9"/>
                </a:highlight>
              </a:rPr>
              <a:t>d’activités</a:t>
            </a:r>
            <a:r>
              <a:rPr lang="en-US" b="0" dirty="0">
                <a:solidFill>
                  <a:srgbClr val="444444"/>
                </a:solidFill>
                <a:highlight>
                  <a:srgbClr val="EDEBE9"/>
                </a:highlight>
              </a:rPr>
              <a:t> </a:t>
            </a:r>
            <a:r>
              <a:rPr lang="en-US" b="0" dirty="0" err="1">
                <a:solidFill>
                  <a:srgbClr val="444444"/>
                </a:solidFill>
                <a:highlight>
                  <a:srgbClr val="EDEBE9"/>
                </a:highlight>
              </a:rPr>
              <a:t>d’activation</a:t>
            </a:r>
            <a:r>
              <a:rPr lang="en-US" b="0" dirty="0">
                <a:solidFill>
                  <a:srgbClr val="444444"/>
                </a:solidFill>
                <a:highlight>
                  <a:srgbClr val="EDEBE9"/>
                </a:highlight>
              </a:rPr>
              <a:t>: </a:t>
            </a:r>
            <a:r>
              <a:rPr lang="fr-CA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sondage, quiz, </a:t>
            </a:r>
            <a:r>
              <a:rPr lang="fr-CA" dirty="0">
                <a:highlight>
                  <a:srgbClr val="EDEBE9"/>
                </a:highlight>
              </a:rPr>
              <a:t>mises</a:t>
            </a:r>
            <a:r>
              <a:rPr lang="fr-CA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 en situation</a:t>
            </a:r>
            <a:r>
              <a:rPr lang="fr-CA" dirty="0">
                <a:highlight>
                  <a:srgbClr val="EDEBE9"/>
                </a:highlight>
              </a:rPr>
              <a:t>, etc</a:t>
            </a:r>
            <a:r>
              <a:rPr lang="fr-CA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. </a:t>
            </a:r>
            <a:endParaRPr lang="en-US" b="0" dirty="0">
              <a:solidFill>
                <a:srgbClr val="444444"/>
              </a:solidFill>
              <a:highlight>
                <a:srgbClr val="EDEBE9"/>
              </a:highlight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en-US" dirty="0">
              <a:solidFill>
                <a:srgbClr val="444444"/>
              </a:solidFill>
              <a:highlight>
                <a:srgbClr val="EDEBE9"/>
              </a:highlight>
            </a:endParaRPr>
          </a:p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3AF88-B075-4D8E-98F3-D29F9F76D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CF8E106-C26B-E6D9-B0CC-384C769949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3B388B-2918-364F-CBFB-399D74E1342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66934B4-8510-5B31-907E-8C103F339E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917DFB0-E42B-A68E-2845-E6324695D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Il s’agit ici de mettre en forme </a:t>
            </a:r>
            <a:r>
              <a:rPr lang="fr-FR" dirty="0">
                <a:highlight>
                  <a:srgbClr val="EDEBE9"/>
                </a:highlight>
              </a:rPr>
              <a:t>les éléments saillants de la ressource scientifique pour la présenter aux personnes participantes. </a:t>
            </a:r>
            <a:endParaRPr lang="fr-FR" dirty="0"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Contexte et problématique du projet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Objectifs de recherche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Méthodologie (</a:t>
            </a:r>
            <a:r>
              <a:rPr lang="fr-FR" dirty="0">
                <a:highlight>
                  <a:srgbClr val="EDEBE9"/>
                </a:highlight>
              </a:rPr>
              <a:t>personnes participantes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, méthodes,</a:t>
            </a:r>
            <a:r>
              <a:rPr lang="fr-FR" dirty="0">
                <a:highlight>
                  <a:srgbClr val="EDEBE9"/>
                </a:highlight>
              </a:rPr>
              <a:t> 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durée, outils, limites)</a:t>
            </a:r>
            <a:endParaRPr lang="fr-FR" sz="1200" b="0" i="0" u="none" strike="noStrike" kern="1200" baseline="0" dirty="0">
              <a:solidFill>
                <a:schemeClr val="tx1"/>
              </a:solidFill>
              <a:highlight>
                <a:srgbClr val="EDEBE9"/>
              </a:highlight>
              <a:latin typeface="+mn-lt"/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b="0" i="0" u="none" strike="noStrike" kern="1200" baseline="0" dirty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Résultats clés</a:t>
            </a: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62894-D779-DF8A-C6AF-285CFC66A4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D8A05B-9F20-A94A-BEC6-2D4658269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24077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F4761-7730-9049-6BCA-6E6240E66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41958E-31B8-E21A-ACCF-9C357B6EC1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E7885E-F583-1AE0-EE34-714C109296F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5E15233-94F3-E9B3-D2B0-4A4399778E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CB117CF-758E-3E50-6719-F289D69452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 sz="1200" b="0" i="0" u="none" strike="noStrike" kern="1200" baseline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Prenez le temps de faire un retour sur l’activité et de prendre quelques interventions à ce moment de l’atelier. Vous aurez peut-être des mises au point à faire, en lien avec la compréhension du contenu, </a:t>
            </a:r>
            <a:r>
              <a:rPr lang="fr-FR">
                <a:highlight>
                  <a:srgbClr val="EDEBE9"/>
                </a:highlight>
              </a:rPr>
              <a:t>par exemple</a:t>
            </a:r>
            <a:r>
              <a:rPr lang="fr-FR" sz="1200" b="0" i="0" u="none" strike="noStrike" kern="1200" baseline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. Vous pouvez réfléchir à des questions que vous pourriez poser aux personnes participantes pour faire état de leur compréhension jusqu’à maintenant, question de briser </a:t>
            </a:r>
            <a:r>
              <a:rPr lang="fr-CA" sz="1200" b="0" i="0" u="none" strike="noStrike" kern="1200" baseline="0">
                <a:solidFill>
                  <a:schemeClr val="tx1"/>
                </a:solidFill>
                <a:highlight>
                  <a:srgbClr val="EDEBE9"/>
                </a:highlight>
                <a:latin typeface="+mn-lt"/>
                <a:ea typeface="+mn-ea"/>
                <a:cs typeface="+mn-cs"/>
              </a:rPr>
              <a:t>la glace.</a:t>
            </a:r>
          </a:p>
          <a:p>
            <a:pPr marL="171450" indent="-171450">
              <a:buFont typeface="Arial"/>
              <a:buChar char="•"/>
            </a:pPr>
            <a:endParaRPr lang="fr-FR">
              <a:highlight>
                <a:srgbClr val="EDEBE9"/>
              </a:highlight>
              <a:ea typeface="Calibri"/>
              <a:cs typeface="Calibri"/>
            </a:endParaRPr>
          </a:p>
          <a:p>
            <a:endParaRPr lang="fr-FR">
              <a:highlight>
                <a:srgbClr val="EDEBE9"/>
              </a:highlight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DFFC2-5B66-DC2C-FFA6-72E51E8B93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FD8A60-F06C-E3AD-39CB-1C147BC99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68262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2EA6E-C22C-D275-3840-7F83E9786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BC6264-7A83-B41C-98DB-1A6E3BBB5A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26E990-0B13-6DE0-EEE2-CE010B1D96E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D8C4880-29AB-6A9B-3BD8-195DE16392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2B0E23E-7779-D7BD-70D4-B6EEF8EE3A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171450" indent="-171450">
              <a:buFont typeface="Arial"/>
              <a:buChar char="•"/>
            </a:pPr>
            <a:endParaRPr lang="fr-FR" dirty="0">
              <a:highlight>
                <a:srgbClr val="EDEBE9"/>
              </a:highlight>
              <a:ea typeface="Calibri"/>
              <a:cs typeface="Calibri"/>
            </a:endParaRPr>
          </a:p>
          <a:p>
            <a:r>
              <a:rPr lang="fr-FR" dirty="0">
                <a:highlight>
                  <a:srgbClr val="EDEBE9"/>
                </a:highlight>
                <a:ea typeface="Calibri"/>
                <a:cs typeface="Calibri"/>
              </a:rPr>
              <a:t>La dernière activité agit comme un tremplin vers la prochaine séance. Accompagnez les personnes participantes à réfléchir à un élément de la ressource que vous avez présentée qui pourrait être intégrée dans leur pratique. Si vous le souhaitez, un gabarit de fiche d'expérimentation est disponible dans la trousse.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E4BD-A25A-1E81-5ADB-3716B096F3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E791CD-63C9-84AC-F1D1-C277A2FF9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09884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8B26C-ACEB-F4F0-424D-16B127951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38E00C-AC06-1DF1-C44C-CE57E84CCB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BBFC59-4E1F-907F-F93D-91F32ADB04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9A2D9AA-8503-EE7E-A711-E5D20DEBE7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DB4A5DB-C11C-75CA-825D-2757EC4A88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>
                <a:ea typeface="Calibri"/>
                <a:cs typeface="Calibri"/>
              </a:rPr>
              <a:t>La </a:t>
            </a:r>
            <a:r>
              <a:rPr lang="en-US" dirty="0" err="1">
                <a:ea typeface="Calibri"/>
                <a:cs typeface="Calibri"/>
              </a:rPr>
              <a:t>présence</a:t>
            </a:r>
            <a:r>
              <a:rPr lang="en-US" dirty="0">
                <a:ea typeface="Calibri"/>
                <a:cs typeface="Calibri"/>
              </a:rPr>
              <a:t> des </a:t>
            </a:r>
            <a:r>
              <a:rPr lang="en-US" dirty="0" err="1">
                <a:ea typeface="Calibri"/>
                <a:cs typeface="Calibri"/>
              </a:rPr>
              <a:t>personnes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participantes</a:t>
            </a:r>
            <a:r>
              <a:rPr lang="en-US" dirty="0">
                <a:ea typeface="Calibri"/>
                <a:cs typeface="Calibri"/>
              </a:rPr>
              <a:t> à la séance 2 </a:t>
            </a:r>
            <a:r>
              <a:rPr lang="en-US" dirty="0" err="1">
                <a:ea typeface="Calibri"/>
                <a:cs typeface="Calibri"/>
              </a:rPr>
              <a:t>est</a:t>
            </a:r>
            <a:r>
              <a:rPr lang="en-US" dirty="0">
                <a:ea typeface="Calibri"/>
                <a:cs typeface="Calibri"/>
              </a:rPr>
              <a:t> facultative. </a:t>
            </a:r>
          </a:p>
          <a:p>
            <a:r>
              <a:rPr lang="en-US" dirty="0">
                <a:ea typeface="Calibri"/>
                <a:cs typeface="Calibri"/>
              </a:rPr>
              <a:t>Elle vise à </a:t>
            </a:r>
            <a:r>
              <a:rPr lang="en-US" dirty="0" err="1">
                <a:ea typeface="Calibri"/>
                <a:cs typeface="Calibri"/>
              </a:rPr>
              <a:t>ouvrir</a:t>
            </a:r>
            <a:r>
              <a:rPr lang="en-US" dirty="0">
                <a:ea typeface="Calibri"/>
                <a:cs typeface="Calibri"/>
              </a:rPr>
              <a:t> le dialogue entre les </a:t>
            </a:r>
            <a:r>
              <a:rPr lang="en-US" dirty="0" err="1">
                <a:ea typeface="Calibri"/>
                <a:cs typeface="Calibri"/>
              </a:rPr>
              <a:t>personnes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participantes</a:t>
            </a:r>
            <a:r>
              <a:rPr lang="en-US" dirty="0">
                <a:ea typeface="Calibri"/>
                <a:cs typeface="Calibri"/>
              </a:rPr>
              <a:t> à </a:t>
            </a:r>
            <a:r>
              <a:rPr lang="en-US" dirty="0" err="1">
                <a:ea typeface="Calibri"/>
                <a:cs typeface="Calibri"/>
              </a:rPr>
              <a:t>propos</a:t>
            </a:r>
            <a:r>
              <a:rPr lang="en-US" dirty="0">
                <a:ea typeface="Calibri"/>
                <a:cs typeface="Calibri"/>
              </a:rPr>
              <a:t> du </a:t>
            </a:r>
            <a:r>
              <a:rPr lang="en-US" dirty="0" err="1">
                <a:ea typeface="Calibri"/>
                <a:cs typeface="Calibri"/>
              </a:rPr>
              <a:t>transfert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vers</a:t>
            </a:r>
            <a:r>
              <a:rPr lang="en-US" dirty="0">
                <a:ea typeface="Calibri"/>
                <a:cs typeface="Calibri"/>
              </a:rPr>
              <a:t> la pratique, par </a:t>
            </a:r>
            <a:r>
              <a:rPr lang="en-US" dirty="0" err="1">
                <a:ea typeface="Calibri"/>
                <a:cs typeface="Calibri"/>
              </a:rPr>
              <a:t>l'entremise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d'une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expérimentation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réelle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ou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projetée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issu</a:t>
            </a:r>
            <a:r>
              <a:rPr lang="en-US" dirty="0">
                <a:ea typeface="Calibri"/>
                <a:cs typeface="Calibri"/>
              </a:rPr>
              <a:t> de la </a:t>
            </a:r>
            <a:r>
              <a:rPr lang="en-US" dirty="0" err="1">
                <a:ea typeface="Calibri"/>
                <a:cs typeface="Calibri"/>
              </a:rPr>
              <a:t>ressource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scientifique</a:t>
            </a:r>
            <a:r>
              <a:rPr lang="en-US" dirty="0">
                <a:ea typeface="Calibri"/>
                <a:cs typeface="Calibri"/>
              </a:rPr>
              <a:t> que </a:t>
            </a:r>
            <a:r>
              <a:rPr lang="en-US" dirty="0" err="1">
                <a:ea typeface="Calibri"/>
                <a:cs typeface="Calibri"/>
              </a:rPr>
              <a:t>vous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avez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présentée</a:t>
            </a:r>
            <a:r>
              <a:rPr lang="en-US" dirty="0">
                <a:ea typeface="Calibri"/>
                <a:cs typeface="Calibri"/>
              </a:rPr>
              <a:t> à la séance 1.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9106FB-6CD7-028B-A52F-80FCB04C7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52DDE0-0D78-2FF9-7A04-3D38C3607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097083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CA11D-6E9D-65FE-607E-2401A0501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8A5E33-2607-998F-9150-D942146151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48F1A6-B304-0AAE-BBBE-933697AB25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B100B32-1D1B-CC3D-3D5C-C71EB077B0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4B00F83-E616-FC63-22A1-5D5E505834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La séance 2 a </a:t>
            </a:r>
            <a:r>
              <a:rPr lang="en-US" dirty="0" err="1"/>
              <a:t>une</a:t>
            </a:r>
            <a:r>
              <a:rPr lang="en-US" dirty="0"/>
              <a:t> durée de 60 minutes et un plan </a:t>
            </a:r>
            <a:r>
              <a:rPr lang="en-US" dirty="0" err="1"/>
              <a:t>assez</a:t>
            </a:r>
            <a:r>
              <a:rPr lang="en-US" dirty="0"/>
              <a:t> simple. 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rôle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de </a:t>
            </a:r>
            <a:r>
              <a:rPr lang="en-US" dirty="0" err="1"/>
              <a:t>faciliter</a:t>
            </a:r>
            <a:r>
              <a:rPr lang="en-US" dirty="0"/>
              <a:t> les </a:t>
            </a:r>
            <a:r>
              <a:rPr lang="en-US" dirty="0" err="1"/>
              <a:t>échanges</a:t>
            </a:r>
            <a:r>
              <a:rPr lang="en-US" dirty="0"/>
              <a:t>, de </a:t>
            </a:r>
            <a:r>
              <a:rPr lang="en-US" dirty="0" err="1"/>
              <a:t>distribuer</a:t>
            </a:r>
            <a:r>
              <a:rPr lang="en-US" dirty="0"/>
              <a:t> les tours de parole et de faire des liens entre la </a:t>
            </a:r>
            <a:r>
              <a:rPr lang="en-US" dirty="0" err="1"/>
              <a:t>ressource</a:t>
            </a:r>
            <a:r>
              <a:rPr lang="en-US" dirty="0"/>
              <a:t> </a:t>
            </a:r>
            <a:r>
              <a:rPr lang="en-US" dirty="0" err="1"/>
              <a:t>scientifique</a:t>
            </a:r>
            <a:r>
              <a:rPr lang="en-US" dirty="0"/>
              <a:t> et les discussions </a:t>
            </a:r>
            <a:r>
              <a:rPr lang="en-US" dirty="0" err="1"/>
              <a:t>proposées</a:t>
            </a:r>
            <a:r>
              <a:rPr lang="en-US" dirty="0"/>
              <a:t> par les </a:t>
            </a:r>
            <a:r>
              <a:rPr lang="en-US" dirty="0" err="1"/>
              <a:t>personnes</a:t>
            </a:r>
            <a:r>
              <a:rPr lang="en-US" dirty="0"/>
              <a:t> </a:t>
            </a:r>
            <a:r>
              <a:rPr lang="en-US" dirty="0" err="1"/>
              <a:t>participantes</a:t>
            </a:r>
            <a:r>
              <a:rPr lang="en-US" dirty="0"/>
              <a:t>, le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échéant</a:t>
            </a:r>
            <a:r>
              <a:rPr lang="en-US" dirty="0"/>
              <a:t>.  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0A175-9975-9781-DB4A-2AEE1E6855D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B4DDB-0E97-242F-F38A-E0F5CA32F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50693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61CB8-A637-6AC9-664D-06A279531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7FCBF8-605F-7201-0C71-EB3A8F6B3D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EE72EB-90E1-A7B8-9812-E45B19A2DE7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C85C19F-24CE-C076-D286-B0163989AD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54EEA4-B10D-9407-72F4-9585352787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>
              <a:defRPr/>
            </a:pPr>
            <a:endParaRPr lang="en-US">
              <a:highlight>
                <a:srgbClr val="EDEBE9"/>
              </a:highlight>
              <a:ea typeface="Calibri"/>
              <a:cs typeface="Calibri"/>
            </a:endParaRPr>
          </a:p>
          <a:p>
            <a:r>
              <a:rPr lang="en-US">
                <a:highlight>
                  <a:srgbClr val="EDEBE9"/>
                </a:highlight>
              </a:rPr>
              <a:t>La séance 2 se compose </a:t>
            </a:r>
            <a:r>
              <a:rPr lang="en-US" err="1">
                <a:highlight>
                  <a:srgbClr val="EDEBE9"/>
                </a:highlight>
              </a:rPr>
              <a:t>essentiellement</a:t>
            </a:r>
            <a:r>
              <a:rPr lang="en-US">
                <a:highlight>
                  <a:srgbClr val="EDEBE9"/>
                </a:highlight>
              </a:rPr>
              <a:t> de tours de table </a:t>
            </a:r>
            <a:r>
              <a:rPr lang="en-US" err="1">
                <a:highlight>
                  <a:srgbClr val="EDEBE9"/>
                </a:highlight>
              </a:rPr>
              <a:t>ou</a:t>
            </a:r>
            <a:r>
              <a:rPr lang="en-US">
                <a:highlight>
                  <a:srgbClr val="EDEBE9"/>
                </a:highlight>
              </a:rPr>
              <a:t> de cercles de discussion, </a:t>
            </a:r>
            <a:r>
              <a:rPr lang="en-US" err="1">
                <a:highlight>
                  <a:srgbClr val="EDEBE9"/>
                </a:highlight>
              </a:rPr>
              <a:t>visant</a:t>
            </a:r>
            <a:r>
              <a:rPr lang="en-US">
                <a:highlight>
                  <a:srgbClr val="EDEBE9"/>
                </a:highlight>
              </a:rPr>
              <a:t> à donner la parole aux </a:t>
            </a:r>
            <a:r>
              <a:rPr lang="en-US" err="1">
                <a:highlight>
                  <a:srgbClr val="EDEBE9"/>
                </a:highlight>
              </a:rPr>
              <a:t>personnes</a:t>
            </a:r>
            <a:r>
              <a:rPr lang="en-US">
                <a:highlight>
                  <a:srgbClr val="EDEBE9"/>
                </a:highlight>
              </a:rPr>
              <a:t> </a:t>
            </a:r>
            <a:r>
              <a:rPr lang="en-US" err="1">
                <a:highlight>
                  <a:srgbClr val="EDEBE9"/>
                </a:highlight>
              </a:rPr>
              <a:t>participantes</a:t>
            </a:r>
            <a:r>
              <a:rPr lang="en-US">
                <a:highlight>
                  <a:srgbClr val="EDEBE9"/>
                </a:highlight>
              </a:rPr>
              <a:t> pour </a:t>
            </a:r>
            <a:r>
              <a:rPr lang="en-US" err="1">
                <a:highlight>
                  <a:srgbClr val="EDEBE9"/>
                </a:highlight>
              </a:rPr>
              <a:t>qu'elles</a:t>
            </a:r>
            <a:r>
              <a:rPr lang="en-US">
                <a:highlight>
                  <a:srgbClr val="EDEBE9"/>
                </a:highlight>
              </a:rPr>
              <a:t> </a:t>
            </a:r>
            <a:r>
              <a:rPr lang="en-US" err="1">
                <a:highlight>
                  <a:srgbClr val="EDEBE9"/>
                </a:highlight>
              </a:rPr>
              <a:t>puissent</a:t>
            </a:r>
            <a:r>
              <a:rPr lang="en-US">
                <a:highlight>
                  <a:srgbClr val="EDEBE9"/>
                </a:highlight>
              </a:rPr>
              <a:t> </a:t>
            </a:r>
            <a:r>
              <a:rPr lang="en-US" err="1">
                <a:highlight>
                  <a:srgbClr val="EDEBE9"/>
                </a:highlight>
              </a:rPr>
              <a:t>réfléchir</a:t>
            </a:r>
            <a:r>
              <a:rPr lang="en-US">
                <a:highlight>
                  <a:srgbClr val="EDEBE9"/>
                </a:highlight>
              </a:rPr>
              <a:t> </a:t>
            </a:r>
            <a:r>
              <a:rPr lang="en-US" err="1">
                <a:highlight>
                  <a:srgbClr val="EDEBE9"/>
                </a:highlight>
              </a:rPr>
              <a:t>collectivement</a:t>
            </a:r>
            <a:r>
              <a:rPr lang="en-US">
                <a:highlight>
                  <a:srgbClr val="EDEBE9"/>
                </a:highlight>
              </a:rPr>
              <a:t> au </a:t>
            </a:r>
            <a:r>
              <a:rPr lang="en-US" err="1">
                <a:highlight>
                  <a:srgbClr val="EDEBE9"/>
                </a:highlight>
              </a:rPr>
              <a:t>transfert</a:t>
            </a:r>
            <a:r>
              <a:rPr lang="en-US">
                <a:highlight>
                  <a:srgbClr val="EDEBE9"/>
                </a:highlight>
              </a:rPr>
              <a:t> de la </a:t>
            </a:r>
            <a:r>
              <a:rPr lang="en-US" err="1">
                <a:highlight>
                  <a:srgbClr val="EDEBE9"/>
                </a:highlight>
              </a:rPr>
              <a:t>ressource</a:t>
            </a:r>
            <a:r>
              <a:rPr lang="en-US">
                <a:highlight>
                  <a:srgbClr val="EDEBE9"/>
                </a:highlight>
              </a:rPr>
              <a:t> dans </a:t>
            </a:r>
            <a:r>
              <a:rPr lang="en-US" err="1">
                <a:highlight>
                  <a:srgbClr val="EDEBE9"/>
                </a:highlight>
              </a:rPr>
              <a:t>leur</a:t>
            </a:r>
            <a:r>
              <a:rPr lang="en-US">
                <a:highlight>
                  <a:srgbClr val="EDEBE9"/>
                </a:highlight>
              </a:rPr>
              <a:t> pratique et proposer des </a:t>
            </a:r>
            <a:r>
              <a:rPr lang="en-US" err="1">
                <a:highlight>
                  <a:srgbClr val="EDEBE9"/>
                </a:highlight>
              </a:rPr>
              <a:t>pistes</a:t>
            </a:r>
            <a:r>
              <a:rPr lang="en-US">
                <a:highlight>
                  <a:srgbClr val="EDEBE9"/>
                </a:highlight>
              </a:rPr>
              <a:t> </a:t>
            </a:r>
            <a:r>
              <a:rPr lang="en-US" err="1">
                <a:highlight>
                  <a:srgbClr val="EDEBE9"/>
                </a:highlight>
              </a:rPr>
              <a:t>d'exploration</a:t>
            </a:r>
            <a:r>
              <a:rPr lang="en-US">
                <a:highlight>
                  <a:srgbClr val="EDEBE9"/>
                </a:highlight>
              </a:rPr>
              <a:t> pour le </a:t>
            </a:r>
            <a:r>
              <a:rPr lang="en-US" err="1">
                <a:highlight>
                  <a:srgbClr val="EDEBE9"/>
                </a:highlight>
              </a:rPr>
              <a:t>futur</a:t>
            </a:r>
            <a:r>
              <a:rPr lang="en-US">
                <a:highlight>
                  <a:srgbClr val="EDEBE9"/>
                </a:highlight>
              </a:rPr>
              <a:t>.</a:t>
            </a:r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BDA374-E3BB-3CBA-D397-F90E2F61585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2E49B-F5B2-5353-E052-B3F12ECD1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66833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DAEF87-610A-887F-9BCE-CC57A6AA796D}"/>
              </a:ext>
            </a:extLst>
          </p:cNvPr>
          <p:cNvSpPr/>
          <p:nvPr/>
        </p:nvSpPr>
        <p:spPr>
          <a:xfrm>
            <a:off x="-328613" y="-357188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8"/>
          <p:cNvSpPr txBox="1"/>
          <p:nvPr/>
        </p:nvSpPr>
        <p:spPr>
          <a:xfrm>
            <a:off x="1151210" y="1961356"/>
            <a:ext cx="10620170" cy="314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00"/>
              </a:lnSpc>
            </a:pPr>
            <a:r>
              <a:rPr lang="en-US" sz="10000" b="1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J’ai</a:t>
            </a:r>
            <a:r>
              <a:rPr lang="en-US" sz="10000" b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 fait </a:t>
            </a:r>
            <a:r>
              <a:rPr lang="en-US" sz="10000" b="1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mes</a:t>
            </a:r>
            <a:r>
              <a:rPr lang="en-US" sz="10000" b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 </a:t>
            </a:r>
            <a:r>
              <a:rPr lang="en-US" sz="10000" b="1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recherches</a:t>
            </a:r>
            <a:r>
              <a:rPr lang="en-US" sz="10000" b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!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FA61DEA-55AD-D7E2-47E2-10EC1CB8EBD8}"/>
              </a:ext>
            </a:extLst>
          </p:cNvPr>
          <p:cNvSpPr txBox="1"/>
          <p:nvPr/>
        </p:nvSpPr>
        <p:spPr>
          <a:xfrm>
            <a:off x="3704896" y="5320862"/>
            <a:ext cx="10326413" cy="10641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9CD504-6C1D-A869-1176-152E5163D92A}"/>
              </a:ext>
            </a:extLst>
          </p:cNvPr>
          <p:cNvSpPr txBox="1"/>
          <p:nvPr/>
        </p:nvSpPr>
        <p:spPr>
          <a:xfrm>
            <a:off x="1185927" y="5401887"/>
            <a:ext cx="926224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480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Calibri"/>
              </a:rPr>
              <a:t>Séance 1, [date]</a:t>
            </a:r>
            <a:endParaRPr lang="fr-FR" sz="4800">
              <a:latin typeface="Hiragino Kaku Gothic StdN W8" panose="020B0800000000000000" pitchFamily="34" charset="-128"/>
              <a:ea typeface="Hiragino Kaku Gothic StdN W8" panose="020B0800000000000000" pitchFamily="34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54D7EE-798E-E79F-E30A-BA9EBFE61A65}"/>
              </a:ext>
            </a:extLst>
          </p:cNvPr>
          <p:cNvSpPr/>
          <p:nvPr/>
        </p:nvSpPr>
        <p:spPr>
          <a:xfrm>
            <a:off x="-228600" y="-185738"/>
            <a:ext cx="18945225" cy="1660953"/>
          </a:xfrm>
          <a:prstGeom prst="rect">
            <a:avLst/>
          </a:prstGeom>
          <a:solidFill>
            <a:srgbClr val="E051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2118C1C-BFF6-85F8-622C-133C528E9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2491" y="6495532"/>
            <a:ext cx="3995695" cy="40482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84AE1DE-3163-1672-4229-27D9101566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704" y="6429372"/>
            <a:ext cx="4126296" cy="418059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8957006-88E6-309F-933C-DB847B0AC4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38" y="5924278"/>
            <a:ext cx="5321535" cy="352775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146152" y="6933142"/>
            <a:ext cx="3995695" cy="15100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Atelier de </a:t>
            </a:r>
            <a:r>
              <a:rPr lang="en-US" sz="350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transfert</a:t>
            </a:r>
            <a:r>
              <a:rPr lang="en-US" sz="350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 de </a:t>
            </a:r>
            <a:r>
              <a:rPr lang="en-US" sz="350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connaissances</a:t>
            </a:r>
            <a:r>
              <a:rPr lang="en-US" sz="350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 en </a:t>
            </a:r>
            <a:r>
              <a:rPr lang="en-US" sz="350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éducation</a:t>
            </a:r>
            <a:endParaRPr lang="en-US" sz="3500">
              <a:solidFill>
                <a:srgbClr val="000000"/>
              </a:solidFill>
              <a:latin typeface="Helvetica" pitchFamily="2" charset="0"/>
              <a:ea typeface="Avenir"/>
              <a:cs typeface="Mangal" panose="02040503050203030202" pitchFamily="18" charset="0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F6A2D79-9E38-3315-975B-0C0139B31D09}"/>
              </a:ext>
            </a:extLst>
          </p:cNvPr>
          <p:cNvSpPr/>
          <p:nvPr/>
        </p:nvSpPr>
        <p:spPr>
          <a:xfrm>
            <a:off x="-328613" y="-357188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8"/>
          <p:cNvSpPr txBox="1"/>
          <p:nvPr/>
        </p:nvSpPr>
        <p:spPr>
          <a:xfrm>
            <a:off x="4006600" y="3834040"/>
            <a:ext cx="341471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>
                <a:solidFill>
                  <a:srgbClr val="000000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Plan de séance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A739E4F6-5BB1-6697-3282-B93C1AEBBB7A}"/>
              </a:ext>
            </a:extLst>
          </p:cNvPr>
          <p:cNvSpPr/>
          <p:nvPr/>
        </p:nvSpPr>
        <p:spPr>
          <a:xfrm>
            <a:off x="8572500" y="317047"/>
            <a:ext cx="8015289" cy="7455353"/>
          </a:xfrm>
          <a:prstGeom prst="roundRect">
            <a:avLst>
              <a:gd name="adj" fmla="val 78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41ED197-9ADF-4D32-0064-90B8D1A5C27C}"/>
              </a:ext>
            </a:extLst>
          </p:cNvPr>
          <p:cNvCxnSpPr/>
          <p:nvPr/>
        </p:nvCxnSpPr>
        <p:spPr>
          <a:xfrm>
            <a:off x="8308181" y="1843088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21B10EA-762F-15B6-2E43-7DA3B3EAA359}"/>
              </a:ext>
            </a:extLst>
          </p:cNvPr>
          <p:cNvCxnSpPr/>
          <p:nvPr/>
        </p:nvCxnSpPr>
        <p:spPr>
          <a:xfrm>
            <a:off x="8308181" y="3328988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EC0CF49-ABCA-FB34-903A-6503937656AB}"/>
              </a:ext>
            </a:extLst>
          </p:cNvPr>
          <p:cNvCxnSpPr/>
          <p:nvPr/>
        </p:nvCxnSpPr>
        <p:spPr>
          <a:xfrm>
            <a:off x="8308181" y="4786313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DE2DE8F-721A-24EF-25CB-514FBFD313E8}"/>
              </a:ext>
            </a:extLst>
          </p:cNvPr>
          <p:cNvCxnSpPr/>
          <p:nvPr/>
        </p:nvCxnSpPr>
        <p:spPr>
          <a:xfrm>
            <a:off x="8308181" y="6286500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50D44BE7-89FC-ED34-9C4E-2BD9873CD9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29" y="4501251"/>
            <a:ext cx="4213771" cy="48384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FD2C58C-7A67-5FFD-1173-18402A191072}"/>
              </a:ext>
            </a:extLst>
          </p:cNvPr>
          <p:cNvSpPr/>
          <p:nvPr/>
        </p:nvSpPr>
        <p:spPr>
          <a:xfrm>
            <a:off x="-228600" y="9148977"/>
            <a:ext cx="18945225" cy="1660953"/>
          </a:xfrm>
          <a:prstGeom prst="rect">
            <a:avLst/>
          </a:prstGeom>
          <a:solidFill>
            <a:srgbClr val="E051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B65C6EE-3998-D871-DB39-0A7037C07F10}"/>
              </a:ext>
            </a:extLst>
          </p:cNvPr>
          <p:cNvSpPr txBox="1"/>
          <p:nvPr/>
        </p:nvSpPr>
        <p:spPr>
          <a:xfrm>
            <a:off x="9579768" y="1078226"/>
            <a:ext cx="5922169" cy="63418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>
                <a:latin typeface="Helvetica" pitchFamily="2" charset="0"/>
              </a:rPr>
              <a:t> Mot de bienvenue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>
                <a:latin typeface="Helvetica" pitchFamily="2" charset="0"/>
              </a:rPr>
              <a:t> Activité d’activation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>
                <a:latin typeface="Helvetica" pitchFamily="2" charset="0"/>
              </a:rPr>
              <a:t> Présentation de la ressource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>
                <a:latin typeface="Helvetica"/>
                <a:cs typeface="Helvetica"/>
              </a:rPr>
              <a:t> Activité d’appropriation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>
                <a:latin typeface="Helvetica" pitchFamily="2" charset="0"/>
              </a:rPr>
              <a:t> Activité de consolidation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7AFB93F-6BAA-39EF-62A8-8F659CEBA8E9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FFC155-8D38-6252-2240-C6F3C400133B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C4C3A02F-D108-3C52-B088-444E25F1A6E6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1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24C127-A702-A9B7-02E6-E65345F4170A}"/>
              </a:ext>
            </a:extLst>
          </p:cNvPr>
          <p:cNvSpPr/>
          <p:nvPr/>
        </p:nvSpPr>
        <p:spPr>
          <a:xfrm>
            <a:off x="533879" y="3423685"/>
            <a:ext cx="3594352" cy="2487677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3EC5D144-E816-2036-9B39-7BFB1EA58A06}"/>
              </a:ext>
            </a:extLst>
          </p:cNvPr>
          <p:cNvSpPr txBox="1"/>
          <p:nvPr/>
        </p:nvSpPr>
        <p:spPr>
          <a:xfrm>
            <a:off x="909008" y="3928859"/>
            <a:ext cx="359435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Activation des </a:t>
            </a:r>
            <a:r>
              <a:rPr lang="en-US" sz="320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connaissances</a:t>
            </a:r>
            <a:r>
              <a:rPr lang="en-US" sz="320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</a:t>
            </a:r>
            <a:r>
              <a:rPr lang="en-US" sz="320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antérieures</a:t>
            </a:r>
            <a:endParaRPr lang="en-US" sz="320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E2F1BAA-89D3-B9E2-CC4C-A477C86BD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F58B1BF-CB5E-2AAE-DF0F-E63539060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BA61C8F-0A13-562A-6C3D-9D9F0B7A0938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9D26183-010A-5298-BB56-900F823E7D1A}"/>
              </a:ext>
            </a:extLst>
          </p:cNvPr>
          <p:cNvSpPr txBox="1"/>
          <p:nvPr/>
        </p:nvSpPr>
        <p:spPr>
          <a:xfrm>
            <a:off x="6827962" y="1078705"/>
            <a:ext cx="10344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>
                <a:latin typeface="Helvetica" pitchFamily="2" charset="0"/>
              </a:rPr>
              <a:t>Placez votre texte ici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F31450-3352-F8F4-EDF4-F1C3FF1F8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825DA2D-5B71-5A17-8C94-21CA1C8C6F1B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30D92-8E6E-A7F5-8D91-A1CD7E955D3F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4F1B95A4-746E-CD36-C215-DF2A2F8BF781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2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DBEC024E-2CA8-5549-05C0-87CE4242C868}"/>
              </a:ext>
            </a:extLst>
          </p:cNvPr>
          <p:cNvSpPr/>
          <p:nvPr/>
        </p:nvSpPr>
        <p:spPr>
          <a:xfrm>
            <a:off x="533879" y="3423686"/>
            <a:ext cx="3594352" cy="1976990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136553B2-0AEC-8318-07BC-EEDB56A0E7BF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Présentation</a:t>
            </a:r>
            <a:endParaRPr lang="en-US" sz="320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  <a:p>
            <a:r>
              <a:rPr lang="en-US" sz="320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de la </a:t>
            </a:r>
            <a:r>
              <a:rPr lang="en-US" sz="320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ressource</a:t>
            </a:r>
            <a:endParaRPr lang="en-US" sz="320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50F0695-ED74-8EFD-A816-27D49470D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0DB7A1E-AA5C-C3FB-6717-042CE8DAAA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23F337B-9CB2-816F-517A-FF6789E01023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5B393D9-FAA1-9640-FC47-D8E82CDBEB94}"/>
              </a:ext>
            </a:extLst>
          </p:cNvPr>
          <p:cNvSpPr txBox="1"/>
          <p:nvPr/>
        </p:nvSpPr>
        <p:spPr>
          <a:xfrm>
            <a:off x="6827962" y="1078705"/>
            <a:ext cx="10344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>
                <a:latin typeface="Helvetica" pitchFamily="2" charset="0"/>
              </a:rPr>
              <a:t>Placez votre texte ici</a:t>
            </a:r>
          </a:p>
        </p:txBody>
      </p:sp>
    </p:spTree>
    <p:extLst>
      <p:ext uri="{BB962C8B-B14F-4D97-AF65-F5344CB8AC3E}">
        <p14:creationId xmlns:p14="http://schemas.microsoft.com/office/powerpoint/2010/main" val="2318190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C4B171-E440-64EB-EF30-F73D53486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757CD0-19A4-35FE-32BB-CE4877AC56D5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6B7577-3EF8-C112-F311-2687E6F7A07A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050EF2BA-A830-D739-A8F5-243A9DD6121B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3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0B42152-58B6-61DC-E3CD-64E4FDA49EB8}"/>
              </a:ext>
            </a:extLst>
          </p:cNvPr>
          <p:cNvSpPr/>
          <p:nvPr/>
        </p:nvSpPr>
        <p:spPr>
          <a:xfrm>
            <a:off x="533879" y="3423686"/>
            <a:ext cx="3594352" cy="1962026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A03868C-C8AE-641D-5697-73D7F306DCED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320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</a:t>
            </a:r>
            <a:r>
              <a:rPr lang="en-US" sz="320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d’appropriation</a:t>
            </a:r>
            <a:endParaRPr lang="en-US" sz="320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F7CAB9D-1982-ABEA-1F7F-091E1B32C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1686BFF-3F72-2E65-B102-17D1A05CD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71ED2CB-B1DF-1101-4543-B8797AAE4EDF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C6B6F52-F6E7-78CB-D460-9FC275EFA878}"/>
              </a:ext>
            </a:extLst>
          </p:cNvPr>
          <p:cNvSpPr txBox="1"/>
          <p:nvPr/>
        </p:nvSpPr>
        <p:spPr>
          <a:xfrm>
            <a:off x="6827962" y="1078705"/>
            <a:ext cx="10344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>
                <a:latin typeface="Helvetica" pitchFamily="2" charset="0"/>
              </a:rPr>
              <a:t>Placez votre texte ici</a:t>
            </a:r>
          </a:p>
        </p:txBody>
      </p:sp>
    </p:spTree>
    <p:extLst>
      <p:ext uri="{BB962C8B-B14F-4D97-AF65-F5344CB8AC3E}">
        <p14:creationId xmlns:p14="http://schemas.microsoft.com/office/powerpoint/2010/main" val="115840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2425F7-7413-C2BC-6EDF-DBA195B31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EEA289-0055-387A-442B-8FB777C87D04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76A32D-7858-6887-5CF1-15ED1F87C116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20D624B-AC57-5CB6-12BD-0F9540AD25ED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4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0047F64-DA1A-693E-3589-1A56C12C6620}"/>
              </a:ext>
            </a:extLst>
          </p:cNvPr>
          <p:cNvSpPr/>
          <p:nvPr/>
        </p:nvSpPr>
        <p:spPr>
          <a:xfrm>
            <a:off x="533879" y="3423686"/>
            <a:ext cx="3594352" cy="1962026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1C66F86C-146E-77D6-C177-0228807C9906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320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de consolidation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D549812-AC99-5EF8-C94D-B73053668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860B1F9-10D0-6021-3800-240AF2773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4EDDE05-E7AC-3108-1220-7E84948D9CEE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260A92-D1B5-602E-3122-1A1D1AEC39ED}"/>
              </a:ext>
            </a:extLst>
          </p:cNvPr>
          <p:cNvSpPr txBox="1"/>
          <p:nvPr/>
        </p:nvSpPr>
        <p:spPr>
          <a:xfrm>
            <a:off x="6827962" y="1078705"/>
            <a:ext cx="10344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>
                <a:latin typeface="Helvetica" pitchFamily="2" charset="0"/>
              </a:rPr>
              <a:t>Placez votre texte ici</a:t>
            </a:r>
          </a:p>
        </p:txBody>
      </p:sp>
    </p:spTree>
    <p:extLst>
      <p:ext uri="{BB962C8B-B14F-4D97-AF65-F5344CB8AC3E}">
        <p14:creationId xmlns:p14="http://schemas.microsoft.com/office/powerpoint/2010/main" val="1260563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7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717E99-24AD-AE31-E276-D789A85B9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97208B1-0954-FEF5-966D-8BB7FC281D22}"/>
              </a:ext>
            </a:extLst>
          </p:cNvPr>
          <p:cNvSpPr/>
          <p:nvPr/>
        </p:nvSpPr>
        <p:spPr>
          <a:xfrm>
            <a:off x="-328613" y="-357188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07584CF6-76C7-0257-DAD9-1DE73A2A5DFA}"/>
              </a:ext>
            </a:extLst>
          </p:cNvPr>
          <p:cNvSpPr txBox="1"/>
          <p:nvPr/>
        </p:nvSpPr>
        <p:spPr>
          <a:xfrm>
            <a:off x="1151210" y="1961356"/>
            <a:ext cx="10620170" cy="3149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00"/>
              </a:lnSpc>
            </a:pPr>
            <a:r>
              <a:rPr lang="en-US" sz="10000" b="1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J’ai</a:t>
            </a:r>
            <a:r>
              <a:rPr lang="en-US" sz="10000" b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 fait </a:t>
            </a:r>
            <a:r>
              <a:rPr lang="en-US" sz="10000" b="1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mes</a:t>
            </a:r>
            <a:r>
              <a:rPr lang="en-US" sz="10000" b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 </a:t>
            </a:r>
            <a:r>
              <a:rPr lang="en-US" sz="10000" b="1" err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recherches</a:t>
            </a:r>
            <a:r>
              <a:rPr lang="en-US" sz="10000" b="1">
                <a:solidFill>
                  <a:srgbClr val="E0513E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Avenir Bold"/>
                <a:sym typeface="Avenir Bold"/>
              </a:rPr>
              <a:t>!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7B8BD50-2364-0107-0A40-3C4CAC5C98EC}"/>
              </a:ext>
            </a:extLst>
          </p:cNvPr>
          <p:cNvSpPr txBox="1"/>
          <p:nvPr/>
        </p:nvSpPr>
        <p:spPr>
          <a:xfrm>
            <a:off x="3704896" y="5320862"/>
            <a:ext cx="10326413" cy="10641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A3D56F9-C380-AB07-14F6-0C5F6AEDD076}"/>
              </a:ext>
            </a:extLst>
          </p:cNvPr>
          <p:cNvSpPr txBox="1"/>
          <p:nvPr/>
        </p:nvSpPr>
        <p:spPr>
          <a:xfrm>
            <a:off x="1185927" y="5401887"/>
            <a:ext cx="926224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4800"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Calibri"/>
              </a:rPr>
              <a:t>Séance 2, [date]</a:t>
            </a:r>
            <a:endParaRPr lang="fr-FR" sz="4800">
              <a:latin typeface="Hiragino Kaku Gothic StdN W8" panose="020B0800000000000000" pitchFamily="34" charset="-128"/>
              <a:ea typeface="Hiragino Kaku Gothic StdN W8" panose="020B0800000000000000" pitchFamily="34" charset="-12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BCCA32-496D-7E5A-4DA9-B6034227D329}"/>
              </a:ext>
            </a:extLst>
          </p:cNvPr>
          <p:cNvSpPr/>
          <p:nvPr/>
        </p:nvSpPr>
        <p:spPr>
          <a:xfrm>
            <a:off x="-228600" y="-185738"/>
            <a:ext cx="18945225" cy="1660953"/>
          </a:xfrm>
          <a:prstGeom prst="rect">
            <a:avLst/>
          </a:prstGeom>
          <a:solidFill>
            <a:srgbClr val="E051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81F97C6-6BCE-1826-4341-0A9D5619E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2491" y="6495532"/>
            <a:ext cx="3995695" cy="40482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CD1FC28-9E3F-79FF-93C0-A657D1E29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704" y="6429372"/>
            <a:ext cx="4126296" cy="418059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8566886-87FF-50A1-3EE7-A2B5305D5B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38" y="5924278"/>
            <a:ext cx="5321535" cy="3527759"/>
          </a:xfrm>
          <a:prstGeom prst="rect">
            <a:avLst/>
          </a:prstGeom>
        </p:spPr>
      </p:pic>
      <p:sp>
        <p:nvSpPr>
          <p:cNvPr id="18" name="TextBox 4">
            <a:extLst>
              <a:ext uri="{FF2B5EF4-FFF2-40B4-BE49-F238E27FC236}">
                <a16:creationId xmlns:a16="http://schemas.microsoft.com/office/drawing/2014/main" id="{43C7FAA5-0972-6671-D588-F8764919C424}"/>
              </a:ext>
            </a:extLst>
          </p:cNvPr>
          <p:cNvSpPr txBox="1"/>
          <p:nvPr/>
        </p:nvSpPr>
        <p:spPr>
          <a:xfrm>
            <a:off x="7146152" y="6933142"/>
            <a:ext cx="3995695" cy="15100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Atelier de </a:t>
            </a:r>
            <a:r>
              <a:rPr lang="en-US" sz="350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transfert</a:t>
            </a:r>
            <a:r>
              <a:rPr lang="en-US" sz="350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 de </a:t>
            </a:r>
            <a:r>
              <a:rPr lang="en-US" sz="350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connaissances</a:t>
            </a:r>
            <a:r>
              <a:rPr lang="en-US" sz="3500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 en </a:t>
            </a:r>
            <a:r>
              <a:rPr lang="en-US" sz="3500" err="1">
                <a:solidFill>
                  <a:srgbClr val="000000"/>
                </a:solidFill>
                <a:latin typeface="Helvetica" pitchFamily="2" charset="0"/>
                <a:ea typeface="Avenir"/>
                <a:cs typeface="Mangal" panose="02040503050203030202" pitchFamily="18" charset="0"/>
                <a:sym typeface="Avenir"/>
              </a:rPr>
              <a:t>éducation</a:t>
            </a:r>
            <a:endParaRPr lang="en-US" sz="3500">
              <a:solidFill>
                <a:srgbClr val="000000"/>
              </a:solidFill>
              <a:latin typeface="Helvetica" pitchFamily="2" charset="0"/>
              <a:ea typeface="Avenir"/>
              <a:cs typeface="Mangal" panose="02040503050203030202" pitchFamily="18" charset="0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881693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6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E4009-0F8E-EDF1-BF2C-E3DCB6D4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C676C4-DD04-EE22-E979-E4594EFE658F}"/>
              </a:ext>
            </a:extLst>
          </p:cNvPr>
          <p:cNvSpPr/>
          <p:nvPr/>
        </p:nvSpPr>
        <p:spPr>
          <a:xfrm>
            <a:off x="-328613" y="-357188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E90AC-DDD6-B8DC-C859-3E58E7E65398}"/>
              </a:ext>
            </a:extLst>
          </p:cNvPr>
          <p:cNvSpPr txBox="1"/>
          <p:nvPr/>
        </p:nvSpPr>
        <p:spPr>
          <a:xfrm>
            <a:off x="4006600" y="3834040"/>
            <a:ext cx="341471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>
                <a:solidFill>
                  <a:srgbClr val="000000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Plan de séance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F3A28A-792C-F016-95A6-DDDCACB073D4}"/>
              </a:ext>
            </a:extLst>
          </p:cNvPr>
          <p:cNvSpPr/>
          <p:nvPr/>
        </p:nvSpPr>
        <p:spPr>
          <a:xfrm>
            <a:off x="8572500" y="773227"/>
            <a:ext cx="8015289" cy="6727705"/>
          </a:xfrm>
          <a:prstGeom prst="roundRect">
            <a:avLst>
              <a:gd name="adj" fmla="val 785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B2FA3E-63CA-4D44-C3A1-C2F4E4237E01}"/>
              </a:ext>
            </a:extLst>
          </p:cNvPr>
          <p:cNvSpPr txBox="1"/>
          <p:nvPr/>
        </p:nvSpPr>
        <p:spPr>
          <a:xfrm>
            <a:off x="9579768" y="1247270"/>
            <a:ext cx="5922169" cy="41703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>
                <a:latin typeface="Helvetica" pitchFamily="2" charset="0"/>
              </a:rPr>
              <a:t> Accueil et rappel de l’objectif de l’atelier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>
                <a:latin typeface="Helvetica"/>
                <a:cs typeface="Helvetica"/>
              </a:rPr>
              <a:t>Tour de table – discussion </a:t>
            </a:r>
          </a:p>
          <a:p>
            <a:pPr marL="342900" indent="-342900">
              <a:lnSpc>
                <a:spcPts val="3000"/>
              </a:lnSpc>
              <a:spcAft>
                <a:spcPts val="8400"/>
              </a:spcAft>
              <a:buAutoNum type="arabicPeriod"/>
            </a:pPr>
            <a:r>
              <a:rPr lang="fr-FR" sz="3200">
                <a:latin typeface="Helvetica"/>
                <a:cs typeface="Helvetica"/>
              </a:rPr>
              <a:t>Tour de table – possibilités de transfert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6A02B9F-64FD-98A4-6521-F0C1FC62F63C}"/>
              </a:ext>
            </a:extLst>
          </p:cNvPr>
          <p:cNvCxnSpPr/>
          <p:nvPr/>
        </p:nvCxnSpPr>
        <p:spPr>
          <a:xfrm>
            <a:off x="8308180" y="2542156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F730DC4-BB1D-DE60-F88B-733547BD1BAF}"/>
              </a:ext>
            </a:extLst>
          </p:cNvPr>
          <p:cNvCxnSpPr/>
          <p:nvPr/>
        </p:nvCxnSpPr>
        <p:spPr>
          <a:xfrm>
            <a:off x="8308180" y="4179808"/>
            <a:ext cx="8465344" cy="0"/>
          </a:xfrm>
          <a:prstGeom prst="line">
            <a:avLst/>
          </a:prstGeom>
          <a:ln w="12700">
            <a:solidFill>
              <a:srgbClr val="FEE9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F568E433-1241-2475-69A0-6F7FA7894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29" y="4501251"/>
            <a:ext cx="4213771" cy="483842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06591D3-28B7-1B53-C4AB-77786265B934}"/>
              </a:ext>
            </a:extLst>
          </p:cNvPr>
          <p:cNvSpPr/>
          <p:nvPr/>
        </p:nvSpPr>
        <p:spPr>
          <a:xfrm>
            <a:off x="-228600" y="9148977"/>
            <a:ext cx="18945225" cy="1660953"/>
          </a:xfrm>
          <a:prstGeom prst="rect">
            <a:avLst/>
          </a:prstGeom>
          <a:solidFill>
            <a:srgbClr val="E051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63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2442EB-08A4-6C0E-D256-502F236A5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453F64-7302-D219-0D5E-1BE7C7C9E6F5}"/>
              </a:ext>
            </a:extLst>
          </p:cNvPr>
          <p:cNvSpPr/>
          <p:nvPr/>
        </p:nvSpPr>
        <p:spPr>
          <a:xfrm>
            <a:off x="-378619" y="-285751"/>
            <a:ext cx="19045238" cy="10858501"/>
          </a:xfrm>
          <a:prstGeom prst="rect">
            <a:avLst/>
          </a:prstGeom>
          <a:solidFill>
            <a:srgbClr val="FEE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9A279A-6D5B-E315-3DAD-F128D5E0544A}"/>
              </a:ext>
            </a:extLst>
          </p:cNvPr>
          <p:cNvSpPr/>
          <p:nvPr/>
        </p:nvSpPr>
        <p:spPr>
          <a:xfrm>
            <a:off x="-657225" y="-376634"/>
            <a:ext cx="5715000" cy="10897391"/>
          </a:xfrm>
          <a:prstGeom prst="rect">
            <a:avLst/>
          </a:prstGeom>
          <a:gradFill flip="none" rotWithShape="1">
            <a:gsLst>
              <a:gs pos="0">
                <a:srgbClr val="9BB1CC"/>
              </a:gs>
              <a:gs pos="59000">
                <a:srgbClr val="7693CA"/>
              </a:gs>
              <a:gs pos="65000">
                <a:srgbClr val="7693CA"/>
              </a:gs>
              <a:gs pos="100000">
                <a:srgbClr val="9BB1C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52E0F302-E575-1B84-3694-E82B0EE2ADC4}"/>
              </a:ext>
            </a:extLst>
          </p:cNvPr>
          <p:cNvSpPr txBox="1"/>
          <p:nvPr/>
        </p:nvSpPr>
        <p:spPr>
          <a:xfrm>
            <a:off x="534736" y="1720522"/>
            <a:ext cx="42515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err="1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Activité</a:t>
            </a:r>
            <a:r>
              <a:rPr lang="en-US" sz="5400">
                <a:solidFill>
                  <a:schemeClr val="bg1"/>
                </a:solidFill>
                <a:latin typeface="Hiragino Kaku Gothic StdN W8" panose="020B0800000000000000" pitchFamily="34" charset="-128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 5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6C20A7-C01C-061F-E351-8A24634A7E96}"/>
              </a:ext>
            </a:extLst>
          </p:cNvPr>
          <p:cNvSpPr/>
          <p:nvPr/>
        </p:nvSpPr>
        <p:spPr>
          <a:xfrm>
            <a:off x="533879" y="3423686"/>
            <a:ext cx="3594352" cy="1962026"/>
          </a:xfrm>
          <a:prstGeom prst="roundRect">
            <a:avLst>
              <a:gd name="adj" fmla="val 3947"/>
            </a:avLst>
          </a:prstGeom>
          <a:solidFill>
            <a:srgbClr val="CBD5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AEB98D9-B0CC-B684-2AC2-5653EDBAE002}"/>
              </a:ext>
            </a:extLst>
          </p:cNvPr>
          <p:cNvSpPr txBox="1"/>
          <p:nvPr/>
        </p:nvSpPr>
        <p:spPr>
          <a:xfrm>
            <a:off x="909008" y="3928859"/>
            <a:ext cx="359435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Retour sur </a:t>
            </a:r>
            <a:r>
              <a:rPr lang="en-US" sz="3200" err="1">
                <a:latin typeface="Helvetica" pitchFamily="2" charset="0"/>
                <a:ea typeface="Hiragino Kaku Gothic StdN W8" panose="020B0800000000000000" pitchFamily="34" charset="-128"/>
                <a:cs typeface="Mangal" panose="02040503050203030202" pitchFamily="18" charset="0"/>
                <a:sym typeface="Glacial Indifference"/>
              </a:rPr>
              <a:t>l’expérimentation</a:t>
            </a:r>
            <a:endParaRPr lang="en-US" sz="3200">
              <a:latin typeface="Helvetica" pitchFamily="2" charset="0"/>
              <a:ea typeface="Hiragino Kaku Gothic StdN W8" panose="020B0800000000000000" pitchFamily="34" charset="-128"/>
              <a:cs typeface="Mangal" panose="02040503050203030202" pitchFamily="18" charset="0"/>
              <a:sym typeface="Glacial Indifference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916E6D4-B922-6C55-CF9B-C98D5767F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9651" y="2804106"/>
            <a:ext cx="1374328" cy="17094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715A7BA-E4A2-0035-C0B8-41EB2635B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04416" y="6486144"/>
            <a:ext cx="2363789" cy="1499968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61D0693-7D47-C2A2-7410-32AD8935FC72}"/>
              </a:ext>
            </a:extLst>
          </p:cNvPr>
          <p:cNvSpPr/>
          <p:nvPr/>
        </p:nvSpPr>
        <p:spPr>
          <a:xfrm>
            <a:off x="6246811" y="461686"/>
            <a:ext cx="11506453" cy="9363628"/>
          </a:xfrm>
          <a:prstGeom prst="roundRect">
            <a:avLst>
              <a:gd name="adj" fmla="val 39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C2EEC01-CA57-85CB-4508-E17D2F276A74}"/>
              </a:ext>
            </a:extLst>
          </p:cNvPr>
          <p:cNvSpPr txBox="1"/>
          <p:nvPr/>
        </p:nvSpPr>
        <p:spPr>
          <a:xfrm>
            <a:off x="6827962" y="1078705"/>
            <a:ext cx="103441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stème normal"/>
              <a:buChar char="→"/>
            </a:pPr>
            <a:r>
              <a:rPr lang="fr-FR" sz="2400">
                <a:latin typeface="Helvetica" pitchFamily="2" charset="0"/>
              </a:rPr>
              <a:t>Observations</a:t>
            </a:r>
          </a:p>
          <a:p>
            <a:endParaRPr lang="fr-FR" sz="2400">
              <a:latin typeface="Helvetica" pitchFamily="2" charset="0"/>
            </a:endParaRPr>
          </a:p>
          <a:p>
            <a:pPr marL="342900" indent="-342900">
              <a:buFont typeface="Système normal"/>
              <a:buChar char="→"/>
            </a:pPr>
            <a:r>
              <a:rPr lang="fr-FR" sz="2400">
                <a:latin typeface="Helvetica" pitchFamily="2" charset="0"/>
              </a:rPr>
              <a:t>Limites</a:t>
            </a:r>
          </a:p>
          <a:p>
            <a:endParaRPr lang="fr-FR" sz="2400">
              <a:latin typeface="Helvetica" pitchFamily="2" charset="0"/>
            </a:endParaRPr>
          </a:p>
          <a:p>
            <a:pPr marL="342900" indent="-342900">
              <a:buFont typeface="Système normal"/>
              <a:buChar char="→"/>
            </a:pPr>
            <a:r>
              <a:rPr lang="fr-FR" sz="2400">
                <a:latin typeface="Helvetica" pitchFamily="2" charset="0"/>
              </a:rPr>
              <a:t>Questionnements</a:t>
            </a:r>
          </a:p>
          <a:p>
            <a:endParaRPr lang="fr-FR" sz="24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980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5577f83-befc-4cd3-819e-a27e795ce195">
      <Terms xmlns="http://schemas.microsoft.com/office/infopath/2007/PartnerControls"/>
    </lcf76f155ced4ddcb4097134ff3c332f>
    <TaxCatchAll xmlns="686258e4-70d4-4782-ad35-60d4a9332b0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12481110E9C44F846FE25C9195BF0C" ma:contentTypeVersion="13" ma:contentTypeDescription="Crée un document." ma:contentTypeScope="" ma:versionID="7a3d2caf21c9d0845dba2eb84af202a1">
  <xsd:schema xmlns:xsd="http://www.w3.org/2001/XMLSchema" xmlns:xs="http://www.w3.org/2001/XMLSchema" xmlns:p="http://schemas.microsoft.com/office/2006/metadata/properties" xmlns:ns2="65577f83-befc-4cd3-819e-a27e795ce195" xmlns:ns3="686258e4-70d4-4782-ad35-60d4a9332b04" targetNamespace="http://schemas.microsoft.com/office/2006/metadata/properties" ma:root="true" ma:fieldsID="a272d82fb6f20572fe27130f6641fe82" ns2:_="" ns3:_="">
    <xsd:import namespace="65577f83-befc-4cd3-819e-a27e795ce195"/>
    <xsd:import namespace="686258e4-70d4-4782-ad35-60d4a9332b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77f83-befc-4cd3-819e-a27e795ce1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50b0fd01-4cbc-4bf0-80be-270c2b7122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258e4-70d4-4782-ad35-60d4a9332b0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133b0bc-3dfd-4a9d-a3bc-7d6bf8f07667}" ma:internalName="TaxCatchAll" ma:showField="CatchAllData" ma:web="686258e4-70d4-4782-ad35-60d4a9332b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C93FCE-E61A-4279-B3F7-63F2A58D9DDD}">
  <ds:schemaRefs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686258e4-70d4-4782-ad35-60d4a9332b04"/>
    <ds:schemaRef ds:uri="http://purl.org/dc/terms/"/>
    <ds:schemaRef ds:uri="http://www.w3.org/XML/1998/namespace"/>
    <ds:schemaRef ds:uri="http://schemas.microsoft.com/office/infopath/2007/PartnerControls"/>
    <ds:schemaRef ds:uri="65577f83-befc-4cd3-819e-a27e795ce19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23DB289-59F2-4795-82E6-62C7E2B4DFD4}">
  <ds:schemaRefs>
    <ds:schemaRef ds:uri="65577f83-befc-4cd3-819e-a27e795ce195"/>
    <ds:schemaRef ds:uri="686258e4-70d4-4782-ad35-60d4a9332b0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0F4DEAB-3C38-4E34-A614-A8983DD31F9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80510e3-b42a-4483-a907-75cd19e3ceba}" enabled="0" method="" siteId="{880510e3-b42a-4483-a907-75cd19e3ceb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703</Words>
  <Application>Microsoft Macintosh PowerPoint</Application>
  <PresentationFormat>Personnalisé</PresentationFormat>
  <Paragraphs>82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Hiragino Kaku Gothic StdN W8</vt:lpstr>
      <vt:lpstr>Arial</vt:lpstr>
      <vt:lpstr>Helvetica</vt:lpstr>
      <vt:lpstr>Calibri</vt:lpstr>
      <vt:lpstr>Système normal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J’ai fait mes recherches</dc:title>
  <dc:creator>Kathleen Bernier</dc:creator>
  <cp:lastModifiedBy>Marie-Josée Olsen</cp:lastModifiedBy>
  <cp:revision>1</cp:revision>
  <dcterms:created xsi:type="dcterms:W3CDTF">2006-08-16T00:00:00Z</dcterms:created>
  <dcterms:modified xsi:type="dcterms:W3CDTF">2026-06-10T14:44:51Z</dcterms:modified>
  <dc:identifier>DAG_ncrSIYA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0x010100C712481110E9C44F846FE25C9195BF0C</vt:lpwstr>
  </property>
  <property fmtid="{D5CDD505-2E9C-101B-9397-08002B2CF9AE}" pid="3" name="MediaServiceImageTags">
    <vt:lpwstr/>
  </property>
</Properties>
</file>